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4" r:id="rId5"/>
    <p:sldId id="259" r:id="rId6"/>
    <p:sldId id="265" r:id="rId7"/>
    <p:sldId id="262" r:id="rId8"/>
    <p:sldId id="266" r:id="rId9"/>
    <p:sldId id="260" r:id="rId10"/>
    <p:sldId id="276" r:id="rId11"/>
    <p:sldId id="269" r:id="rId12"/>
    <p:sldId id="263" r:id="rId13"/>
    <p:sldId id="268" r:id="rId14"/>
    <p:sldId id="261" r:id="rId15"/>
    <p:sldId id="271" r:id="rId16"/>
    <p:sldId id="272" r:id="rId17"/>
    <p:sldId id="273" r:id="rId18"/>
    <p:sldId id="274" r:id="rId19"/>
    <p:sldId id="275" r:id="rId20"/>
    <p:sldId id="267" r:id="rId21"/>
    <p:sldId id="270"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71719" autoAdjust="0"/>
  </p:normalViewPr>
  <p:slideViewPr>
    <p:cSldViewPr>
      <p:cViewPr>
        <p:scale>
          <a:sx n="58" d="100"/>
          <a:sy n="58" d="100"/>
        </p:scale>
        <p:origin x="-1181"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90" d="100"/>
          <a:sy n="90" d="100"/>
        </p:scale>
        <p:origin x="-1469" y="16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D2D1E-0E05-46CD-B7E0-F685E1D78050}" type="datetimeFigureOut">
              <a:rPr lang="en-GB" smtClean="0"/>
              <a:t>19/11/2012</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49E05-BDD1-4C0C-A882-95851CED3E19}" type="slidenum">
              <a:rPr lang="en-GB" smtClean="0"/>
              <a:t>‹N°›</a:t>
            </a:fld>
            <a:endParaRPr lang="en-GB"/>
          </a:p>
        </p:txBody>
      </p:sp>
    </p:spTree>
    <p:extLst>
      <p:ext uri="{BB962C8B-B14F-4D97-AF65-F5344CB8AC3E}">
        <p14:creationId xmlns:p14="http://schemas.microsoft.com/office/powerpoint/2010/main" val="370068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a:t>
            </a:fld>
            <a:endParaRPr lang="en-GB"/>
          </a:p>
        </p:txBody>
      </p:sp>
    </p:spTree>
    <p:extLst>
      <p:ext uri="{BB962C8B-B14F-4D97-AF65-F5344CB8AC3E}">
        <p14:creationId xmlns:p14="http://schemas.microsoft.com/office/powerpoint/2010/main" val="4165111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19</a:t>
            </a:fld>
            <a:endParaRPr lang="en-GB"/>
          </a:p>
        </p:txBody>
      </p:sp>
    </p:spTree>
    <p:extLst>
      <p:ext uri="{BB962C8B-B14F-4D97-AF65-F5344CB8AC3E}">
        <p14:creationId xmlns:p14="http://schemas.microsoft.com/office/powerpoint/2010/main" val="125615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3</a:t>
            </a:fld>
            <a:endParaRPr lang="en-GB"/>
          </a:p>
        </p:txBody>
      </p:sp>
    </p:spTree>
    <p:extLst>
      <p:ext uri="{BB962C8B-B14F-4D97-AF65-F5344CB8AC3E}">
        <p14:creationId xmlns:p14="http://schemas.microsoft.com/office/powerpoint/2010/main" val="12900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4</a:t>
            </a:fld>
            <a:endParaRPr lang="en-GB"/>
          </a:p>
        </p:txBody>
      </p:sp>
    </p:spTree>
    <p:extLst>
      <p:ext uri="{BB962C8B-B14F-4D97-AF65-F5344CB8AC3E}">
        <p14:creationId xmlns:p14="http://schemas.microsoft.com/office/powerpoint/2010/main" val="121021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5</a:t>
            </a:fld>
            <a:endParaRPr lang="en-GB"/>
          </a:p>
        </p:txBody>
      </p:sp>
    </p:spTree>
    <p:extLst>
      <p:ext uri="{BB962C8B-B14F-4D97-AF65-F5344CB8AC3E}">
        <p14:creationId xmlns:p14="http://schemas.microsoft.com/office/powerpoint/2010/main" val="651171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smtClean="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14</a:t>
            </a:fld>
            <a:endParaRPr lang="en-GB"/>
          </a:p>
        </p:txBody>
      </p:sp>
    </p:spTree>
    <p:extLst>
      <p:ext uri="{BB962C8B-B14F-4D97-AF65-F5344CB8AC3E}">
        <p14:creationId xmlns:p14="http://schemas.microsoft.com/office/powerpoint/2010/main" val="213908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15</a:t>
            </a:fld>
            <a:endParaRPr lang="en-GB"/>
          </a:p>
        </p:txBody>
      </p:sp>
    </p:spTree>
    <p:extLst>
      <p:ext uri="{BB962C8B-B14F-4D97-AF65-F5344CB8AC3E}">
        <p14:creationId xmlns:p14="http://schemas.microsoft.com/office/powerpoint/2010/main" val="2677045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16</a:t>
            </a:fld>
            <a:endParaRPr lang="en-GB"/>
          </a:p>
        </p:txBody>
      </p:sp>
    </p:spTree>
    <p:extLst>
      <p:ext uri="{BB962C8B-B14F-4D97-AF65-F5344CB8AC3E}">
        <p14:creationId xmlns:p14="http://schemas.microsoft.com/office/powerpoint/2010/main" val="1256159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17</a:t>
            </a:fld>
            <a:endParaRPr lang="en-GB"/>
          </a:p>
        </p:txBody>
      </p:sp>
    </p:spTree>
    <p:extLst>
      <p:ext uri="{BB962C8B-B14F-4D97-AF65-F5344CB8AC3E}">
        <p14:creationId xmlns:p14="http://schemas.microsoft.com/office/powerpoint/2010/main" val="1256159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49E05-BDD1-4C0C-A882-95851CED3E19}" type="slidenum">
              <a:rPr lang="en-GB" smtClean="0"/>
              <a:t>18</a:t>
            </a:fld>
            <a:endParaRPr lang="en-GB"/>
          </a:p>
        </p:txBody>
      </p:sp>
    </p:spTree>
    <p:extLst>
      <p:ext uri="{BB962C8B-B14F-4D97-AF65-F5344CB8AC3E}">
        <p14:creationId xmlns:p14="http://schemas.microsoft.com/office/powerpoint/2010/main" val="1256159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lvl1pPr>
              <a:defRPr/>
            </a:lvl1pPr>
          </a:lstStyle>
          <a:p>
            <a:r>
              <a:rPr lang="fr-FR" dirty="0" smtClean="0"/>
              <a:t>DIGITAL </a:t>
            </a:r>
            <a:r>
              <a:rPr lang="fr-FR" dirty="0" err="1" smtClean="0"/>
              <a:t>Preservation</a:t>
            </a:r>
            <a:endParaRPr lang="en-GB"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11"/>
          </p:nvPr>
        </p:nvSpPr>
        <p:spPr/>
        <p:txBody>
          <a:bodyPr/>
          <a:lstStyle>
            <a:lvl1pPr>
              <a:defRPr>
                <a:solidFill>
                  <a:schemeClr val="tx1"/>
                </a:solidFill>
              </a:defRPr>
            </a:lvl1pPr>
          </a:lstStyle>
          <a:p>
            <a:r>
              <a:rPr lang="en-GB" dirty="0" smtClean="0"/>
              <a:t>HIGHLANDS Technologies</a:t>
            </a:r>
            <a:endParaRPr lang="en-GB" dirty="0"/>
          </a:p>
        </p:txBody>
      </p:sp>
      <p:sp>
        <p:nvSpPr>
          <p:cNvPr id="6" name="Espace réservé du numéro de diapositive 5"/>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169575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178882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16734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188120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292415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2248F53A-45E9-4ADA-B2E9-4416D687EE55}" type="datetimeFigureOut">
              <a:rPr lang="en-GB" smtClean="0"/>
              <a:t>19/11/2012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400796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2248F53A-45E9-4ADA-B2E9-4416D687EE55}" type="datetimeFigureOut">
              <a:rPr lang="en-GB" smtClean="0"/>
              <a:t>19/11/2012</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243140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2248F53A-45E9-4ADA-B2E9-4416D687EE55}" type="datetimeFigureOut">
              <a:rPr lang="en-GB" smtClean="0"/>
              <a:t>19/11/2012</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262701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48F53A-45E9-4ADA-B2E9-4416D687EE55}" type="datetimeFigureOut">
              <a:rPr lang="en-GB" smtClean="0"/>
              <a:t>19/11/2012</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98953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48F53A-45E9-4ADA-B2E9-4416D687EE55}" type="datetimeFigureOut">
              <a:rPr lang="en-GB" smtClean="0"/>
              <a:t>19/11/2012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202272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48F53A-45E9-4ADA-B2E9-4416D687EE55}" type="datetimeFigureOut">
              <a:rPr lang="en-GB" smtClean="0"/>
              <a:t>19/11/2012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46435D76-7E72-4739-BCC5-B111DA64160E}" type="slidenum">
              <a:rPr lang="en-GB" smtClean="0"/>
              <a:t>‹N°›</a:t>
            </a:fld>
            <a:endParaRPr lang="en-GB"/>
          </a:p>
        </p:txBody>
      </p:sp>
    </p:spTree>
    <p:extLst>
      <p:ext uri="{BB962C8B-B14F-4D97-AF65-F5344CB8AC3E}">
        <p14:creationId xmlns:p14="http://schemas.microsoft.com/office/powerpoint/2010/main" val="282905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alpha val="15000"/>
              </a:srgbClr>
            </a:gs>
            <a:gs pos="7001">
              <a:srgbClr val="E6E6E6">
                <a:lumMod val="42000"/>
                <a:lumOff val="58000"/>
              </a:srgbClr>
            </a:gs>
            <a:gs pos="26000">
              <a:schemeClr val="bg1">
                <a:lumMod val="89000"/>
              </a:schemeClr>
            </a:gs>
            <a:gs pos="47000">
              <a:srgbClr val="E6E6E6">
                <a:lumMod val="6000"/>
                <a:lumOff val="94000"/>
              </a:srgbClr>
            </a:gs>
            <a:gs pos="85001">
              <a:srgbClr val="7D8496">
                <a:lumMod val="28000"/>
                <a:lumOff val="72000"/>
              </a:srgbClr>
            </a:gs>
            <a:gs pos="100000">
              <a:srgbClr val="E6E6E6">
                <a:lumMod val="38000"/>
                <a:lumOff val="62000"/>
              </a:srgbClr>
            </a:gs>
          </a:gsLst>
          <a:lin ang="27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8F53A-45E9-4ADA-B2E9-4416D687EE55}" type="datetimeFigureOut">
              <a:rPr lang="en-GB" smtClean="0"/>
              <a:t>19/11/2012</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35D76-7E72-4739-BCC5-B111DA64160E}" type="slidenum">
              <a:rPr lang="en-GB" smtClean="0"/>
              <a:t>‹N°›</a:t>
            </a:fld>
            <a:endParaRPr lang="en-GB"/>
          </a:p>
        </p:txBody>
      </p:sp>
    </p:spTree>
    <p:extLst>
      <p:ext uri="{BB962C8B-B14F-4D97-AF65-F5344CB8AC3E}">
        <p14:creationId xmlns:p14="http://schemas.microsoft.com/office/powerpoint/2010/main" val="1693795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prestocentre.org/" TargetMode="External"/><Relationship Id="rId7" Type="http://schemas.openxmlformats.org/officeDocument/2006/relationships/image" Target="../media/image7.png"/><Relationship Id="rId2" Type="http://schemas.openxmlformats.org/officeDocument/2006/relationships/hyperlink" Target="http://www.dae-filmheritage.eu/"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public.ccsds.org/publications/archive/650x0m2.pdf" TargetMode="External"/><Relationship Id="rId4" Type="http://schemas.openxmlformats.org/officeDocument/2006/relationships/hyperlink" Target="http://www.europeana.eu/portal/" TargetMode="External"/><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Digital Preservation</a:t>
            </a:r>
            <a:br>
              <a:rPr lang="en-GB" dirty="0" smtClean="0"/>
            </a:br>
            <a:r>
              <a:rPr lang="en-GB" dirty="0" smtClean="0"/>
              <a:t>in Europe</a:t>
            </a:r>
            <a:endParaRPr lang="en-GB" dirty="0"/>
          </a:p>
        </p:txBody>
      </p:sp>
      <p:sp>
        <p:nvSpPr>
          <p:cNvPr id="3" name="Sous-titre 2"/>
          <p:cNvSpPr>
            <a:spLocks noGrp="1"/>
          </p:cNvSpPr>
          <p:nvPr>
            <p:ph type="subTitle" idx="1"/>
          </p:nvPr>
        </p:nvSpPr>
        <p:spPr>
          <a:xfrm>
            <a:off x="683568" y="3886200"/>
            <a:ext cx="7848872" cy="1752600"/>
          </a:xfrm>
        </p:spPr>
        <p:txBody>
          <a:bodyPr>
            <a:normAutofit fontScale="77500" lnSpcReduction="20000"/>
          </a:bodyPr>
          <a:lstStyle/>
          <a:p>
            <a:r>
              <a:rPr lang="en-GB" dirty="0" smtClean="0"/>
              <a:t>Saturday 17 November</a:t>
            </a:r>
          </a:p>
          <a:p>
            <a:r>
              <a:rPr lang="en-GB" dirty="0" smtClean="0"/>
              <a:t>François </a:t>
            </a:r>
            <a:r>
              <a:rPr lang="en-GB" dirty="0" err="1" smtClean="0"/>
              <a:t>Helt</a:t>
            </a:r>
            <a:endParaRPr lang="en-GB" dirty="0" smtClean="0"/>
          </a:p>
          <a:p>
            <a:r>
              <a:rPr lang="en-GB" dirty="0" smtClean="0"/>
              <a:t>Technical </a:t>
            </a:r>
            <a:r>
              <a:rPr lang="en-GB" smtClean="0"/>
              <a:t>Director Measurement </a:t>
            </a:r>
            <a:r>
              <a:rPr lang="en-GB" dirty="0" smtClean="0"/>
              <a:t>and Digital Preservation</a:t>
            </a:r>
          </a:p>
          <a:p>
            <a:r>
              <a:rPr lang="en-GB" dirty="0" err="1" smtClean="0"/>
              <a:t>Doremi</a:t>
            </a:r>
            <a:r>
              <a:rPr lang="en-GB" dirty="0" smtClean="0"/>
              <a:t> Technologies</a:t>
            </a:r>
            <a:endParaRPr lang="en-GB" dirty="0"/>
          </a:p>
        </p:txBody>
      </p:sp>
    </p:spTree>
    <p:extLst>
      <p:ext uri="{BB962C8B-B14F-4D97-AF65-F5344CB8AC3E}">
        <p14:creationId xmlns:p14="http://schemas.microsoft.com/office/powerpoint/2010/main" val="994549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en-GB" sz="3600" dirty="0" smtClean="0"/>
              <a:t>Quoting European study on preservation</a:t>
            </a:r>
            <a:endParaRPr lang="en-GB" dirty="0"/>
          </a:p>
        </p:txBody>
      </p:sp>
      <p:sp>
        <p:nvSpPr>
          <p:cNvPr id="3" name="Espace réservé du contenu 2"/>
          <p:cNvSpPr>
            <a:spLocks noGrp="1"/>
          </p:cNvSpPr>
          <p:nvPr>
            <p:ph idx="1"/>
          </p:nvPr>
        </p:nvSpPr>
        <p:spPr>
          <a:xfrm>
            <a:off x="446856" y="980728"/>
            <a:ext cx="8229600" cy="5256584"/>
          </a:xfrm>
        </p:spPr>
        <p:txBody>
          <a:bodyPr>
            <a:noAutofit/>
          </a:bodyPr>
          <a:lstStyle/>
          <a:p>
            <a:r>
              <a:rPr lang="en-GB" sz="2400" dirty="0" smtClean="0"/>
              <a:t>“ The first industry segment to be confronted with the challenge of preserving large amounts of high value data in intangible digital form was the space industry. Recognition of the high acquisition cost, long-term value, and uniqueness of data acquired through various space programmes resulted in the production of a Reference Model for an Open Archival Information System (OAIS) by the Consultative Committee for Space Data Systems (CCSDS)75.</a:t>
            </a:r>
          </a:p>
          <a:p>
            <a:r>
              <a:rPr lang="en-GB" sz="2400" dirty="0" smtClean="0"/>
              <a:t>The OAIS reference model provides a conceptual framework for archive systems. It provides common definitions of terms, high-level concepts, functional models and definitions of mandatory responsibilities required to inform the design of system architectures and the development of systems and components…… “</a:t>
            </a:r>
            <a:endParaRPr lang="en-GB" sz="2400" dirty="0"/>
          </a:p>
        </p:txBody>
      </p:sp>
    </p:spTree>
    <p:extLst>
      <p:ext uri="{BB962C8B-B14F-4D97-AF65-F5344CB8AC3E}">
        <p14:creationId xmlns:p14="http://schemas.microsoft.com/office/powerpoint/2010/main" val="836619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504" y="431318"/>
            <a:ext cx="7909936" cy="56619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869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What to preserve ?</a:t>
            </a:r>
            <a:endParaRPr lang="en-GB" dirty="0"/>
          </a:p>
        </p:txBody>
      </p:sp>
      <p:sp>
        <p:nvSpPr>
          <p:cNvPr id="3" name="Espace réservé du contenu 2"/>
          <p:cNvSpPr>
            <a:spLocks noGrp="1"/>
          </p:cNvSpPr>
          <p:nvPr>
            <p:ph idx="1"/>
          </p:nvPr>
        </p:nvSpPr>
        <p:spPr/>
        <p:txBody>
          <a:bodyPr/>
          <a:lstStyle/>
          <a:p>
            <a:r>
              <a:rPr lang="en-GB" dirty="0" smtClean="0"/>
              <a:t>DCDM or DSM ?</a:t>
            </a:r>
          </a:p>
          <a:p>
            <a:pPr lvl="1"/>
            <a:r>
              <a:rPr lang="en-GB" dirty="0" smtClean="0"/>
              <a:t>DCDM implies limited choice of size 1.85 or cinemascope (1998x1080 or 2048x858) </a:t>
            </a:r>
          </a:p>
          <a:p>
            <a:r>
              <a:rPr lang="en-GB" dirty="0" smtClean="0"/>
              <a:t>What about old films from existing catalogues</a:t>
            </a:r>
          </a:p>
          <a:p>
            <a:pPr lvl="1"/>
            <a:r>
              <a:rPr lang="en-GB" dirty="0" smtClean="0"/>
              <a:t>1.33, 1.37, 1.65 &amp; existing scanning sizes</a:t>
            </a:r>
          </a:p>
          <a:p>
            <a:pPr lvl="1"/>
            <a:r>
              <a:rPr lang="en-GB" dirty="0" smtClean="0"/>
              <a:t>Best preservation implies no resizing</a:t>
            </a:r>
          </a:p>
          <a:p>
            <a:r>
              <a:rPr lang="en-GB" dirty="0" smtClean="0"/>
              <a:t>Colour systems</a:t>
            </a:r>
          </a:p>
          <a:p>
            <a:pPr lvl="1"/>
            <a:r>
              <a:rPr lang="en-GB" dirty="0" smtClean="0"/>
              <a:t>Digital HD gamut &lt; D-Cinema gamut &lt; UHDTV </a:t>
            </a:r>
            <a:endParaRPr lang="en-GB" dirty="0"/>
          </a:p>
        </p:txBody>
      </p:sp>
    </p:spTree>
    <p:extLst>
      <p:ext uri="{BB962C8B-B14F-4D97-AF65-F5344CB8AC3E}">
        <p14:creationId xmlns:p14="http://schemas.microsoft.com/office/powerpoint/2010/main" val="3525848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Legal questions</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Security</a:t>
            </a:r>
          </a:p>
          <a:p>
            <a:pPr lvl="1"/>
            <a:r>
              <a:rPr lang="en-GB" dirty="0" smtClean="0"/>
              <a:t>Piracy</a:t>
            </a:r>
          </a:p>
          <a:p>
            <a:pPr lvl="1"/>
            <a:r>
              <a:rPr lang="en-GB" dirty="0" smtClean="0"/>
              <a:t>Usage by preservation service company (migrations)</a:t>
            </a:r>
          </a:p>
          <a:p>
            <a:r>
              <a:rPr lang="en-GB" dirty="0" smtClean="0"/>
              <a:t>Warranty of long-term preservation is “NO Warranty” of availability if service company closes</a:t>
            </a:r>
          </a:p>
          <a:p>
            <a:pPr lvl="1"/>
            <a:r>
              <a:rPr lang="en-GB" dirty="0" smtClean="0"/>
              <a:t>Contracts requiring “re-materialisation” of content in case of bankruptcy danger ahead</a:t>
            </a:r>
          </a:p>
          <a:p>
            <a:pPr lvl="1"/>
            <a:r>
              <a:rPr lang="en-GB" dirty="0" smtClean="0"/>
              <a:t>More expensive : localized duplicates with contractual access</a:t>
            </a:r>
            <a:endParaRPr lang="en-GB" dirty="0"/>
          </a:p>
        </p:txBody>
      </p:sp>
    </p:spTree>
    <p:extLst>
      <p:ext uri="{BB962C8B-B14F-4D97-AF65-F5344CB8AC3E}">
        <p14:creationId xmlns:p14="http://schemas.microsoft.com/office/powerpoint/2010/main" val="1190609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Political agenda</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Digital Agenda for European Film Heritage</a:t>
            </a:r>
          </a:p>
          <a:p>
            <a:pPr lvl="1"/>
            <a:r>
              <a:rPr lang="en-GB" dirty="0" smtClean="0"/>
              <a:t>DAEFH to complete Digital Agenda for Europe Published December 2011</a:t>
            </a:r>
          </a:p>
          <a:p>
            <a:r>
              <a:rPr lang="en-GB" dirty="0" smtClean="0"/>
              <a:t>Digitisation for cultural access</a:t>
            </a:r>
          </a:p>
          <a:p>
            <a:pPr lvl="1"/>
            <a:r>
              <a:rPr lang="en-GB" dirty="0" err="1" smtClean="0"/>
              <a:t>Europeana</a:t>
            </a:r>
            <a:r>
              <a:rPr lang="en-GB" dirty="0" smtClean="0"/>
              <a:t> portal federating European cultural contents portals</a:t>
            </a:r>
          </a:p>
          <a:p>
            <a:r>
              <a:rPr lang="en-GB" dirty="0" smtClean="0"/>
              <a:t>Directive on “Orphan works”</a:t>
            </a:r>
          </a:p>
          <a:p>
            <a:pPr lvl="1"/>
            <a:r>
              <a:rPr lang="en-GB" dirty="0" smtClean="0"/>
              <a:t>Possibility under conditions for collections to manage orphan works</a:t>
            </a:r>
            <a:endParaRPr lang="en-GB" dirty="0"/>
          </a:p>
        </p:txBody>
      </p:sp>
    </p:spTree>
    <p:extLst>
      <p:ext uri="{BB962C8B-B14F-4D97-AF65-F5344CB8AC3E}">
        <p14:creationId xmlns:p14="http://schemas.microsoft.com/office/powerpoint/2010/main" val="2641482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DAEFH wish list</a:t>
            </a:r>
            <a:endParaRPr lang="en-GB" dirty="0"/>
          </a:p>
        </p:txBody>
      </p:sp>
      <p:sp>
        <p:nvSpPr>
          <p:cNvPr id="3" name="Espace réservé du contenu 2"/>
          <p:cNvSpPr>
            <a:spLocks noGrp="1"/>
          </p:cNvSpPr>
          <p:nvPr>
            <p:ph idx="1"/>
          </p:nvPr>
        </p:nvSpPr>
        <p:spPr/>
        <p:txBody>
          <a:bodyPr>
            <a:normAutofit fontScale="85000" lnSpcReduction="20000"/>
          </a:bodyPr>
          <a:lstStyle/>
          <a:p>
            <a:r>
              <a:rPr lang="en-GB" dirty="0" smtClean="0"/>
              <a:t>“Long-Term Digital Preservation (LTDP) is a process, a system, not a storage medium.</a:t>
            </a:r>
          </a:p>
          <a:p>
            <a:pPr lvl="1"/>
            <a:r>
              <a:rPr lang="en-GB" dirty="0" smtClean="0"/>
              <a:t>This means that FHIs must be legally authorised to perform all the processes required: produce multiple copies, transfer or transmit to remote location (mirroring), format migration, etc. Current legislation in some countries is restrictive.</a:t>
            </a:r>
          </a:p>
          <a:p>
            <a:r>
              <a:rPr lang="en-GB" dirty="0" smtClean="0"/>
              <a:t>FHIs should immediately start planning for digital repositories based on the OAIS Reference Model14</a:t>
            </a:r>
          </a:p>
          <a:p>
            <a:pPr lvl="1"/>
            <a:r>
              <a:rPr lang="en-GB" dirty="0" smtClean="0"/>
              <a:t>these must be ‘trusted repositories’ able to preserve content safely and securely. Many standards and experiences exist on the subject in other IT fields; EU digital repositories should be based on them.</a:t>
            </a:r>
            <a:r>
              <a:rPr lang="en-GB" dirty="0"/>
              <a:t> </a:t>
            </a:r>
            <a:r>
              <a:rPr lang="en-GB" dirty="0" smtClean="0"/>
              <a:t>                “</a:t>
            </a:r>
          </a:p>
        </p:txBody>
      </p:sp>
    </p:spTree>
    <p:extLst>
      <p:ext uri="{BB962C8B-B14F-4D97-AF65-F5344CB8AC3E}">
        <p14:creationId xmlns:p14="http://schemas.microsoft.com/office/powerpoint/2010/main" val="2808624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DAEFH findings for Film Heritage</a:t>
            </a:r>
            <a:endParaRPr lang="en-GB" dirty="0"/>
          </a:p>
        </p:txBody>
      </p:sp>
      <p:sp>
        <p:nvSpPr>
          <p:cNvPr id="3" name="Espace réservé du contenu 2"/>
          <p:cNvSpPr>
            <a:spLocks noGrp="1"/>
          </p:cNvSpPr>
          <p:nvPr>
            <p:ph idx="1"/>
          </p:nvPr>
        </p:nvSpPr>
        <p:spPr/>
        <p:txBody>
          <a:bodyPr>
            <a:normAutofit/>
          </a:bodyPr>
          <a:lstStyle/>
          <a:p>
            <a:r>
              <a:rPr lang="en-GB" dirty="0" smtClean="0"/>
              <a:t>Film digitisation requirements in Europe:</a:t>
            </a:r>
          </a:p>
          <a:p>
            <a:pPr lvl="1"/>
            <a:r>
              <a:rPr lang="en-GB" dirty="0" smtClean="0"/>
              <a:t>1 Million hours</a:t>
            </a:r>
          </a:p>
          <a:p>
            <a:r>
              <a:rPr lang="en-GB" dirty="0" smtClean="0"/>
              <a:t>Digitisation cost projection range:</a:t>
            </a:r>
          </a:p>
          <a:p>
            <a:pPr lvl="1"/>
            <a:r>
              <a:rPr lang="en-GB" dirty="0" smtClean="0"/>
              <a:t>Between € 500 Million and 2 Billion</a:t>
            </a:r>
          </a:p>
          <a:p>
            <a:pPr lvl="1"/>
            <a:r>
              <a:rPr lang="en-GB" dirty="0" smtClean="0"/>
              <a:t>1 Billion € = 38% of European aid to cinema industry in one year</a:t>
            </a:r>
          </a:p>
          <a:p>
            <a:r>
              <a:rPr lang="en-US" dirty="0" smtClean="0"/>
              <a:t>“The </a:t>
            </a:r>
            <a:r>
              <a:rPr lang="en-US" dirty="0"/>
              <a:t>cost of depositing a digital master in a </a:t>
            </a:r>
            <a:r>
              <a:rPr lang="en-US" dirty="0" smtClean="0"/>
              <a:t>Film Heritage Institution is </a:t>
            </a:r>
            <a:r>
              <a:rPr lang="en-US" dirty="0"/>
              <a:t>virtually zero</a:t>
            </a:r>
            <a:r>
              <a:rPr lang="en-US" dirty="0" smtClean="0"/>
              <a:t>.”</a:t>
            </a:r>
            <a:endParaRPr lang="en-GB" dirty="0" smtClean="0"/>
          </a:p>
        </p:txBody>
      </p:sp>
    </p:spTree>
    <p:extLst>
      <p:ext uri="{BB962C8B-B14F-4D97-AF65-F5344CB8AC3E}">
        <p14:creationId xmlns:p14="http://schemas.microsoft.com/office/powerpoint/2010/main" val="680552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DAEFH findings for fresh film</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Based on a projection of 1100 feature films and 1400 short films every year:</a:t>
            </a:r>
          </a:p>
          <a:p>
            <a:pPr lvl="1"/>
            <a:r>
              <a:rPr lang="en-GB" dirty="0" smtClean="0"/>
              <a:t>Data size between 5.8 and 30 Petabytes per year depending on the digitisation model</a:t>
            </a:r>
          </a:p>
          <a:p>
            <a:r>
              <a:rPr lang="en-GB" dirty="0" smtClean="0"/>
              <a:t>Based on study’s preservation cost model</a:t>
            </a:r>
          </a:p>
          <a:p>
            <a:pPr lvl="1"/>
            <a:r>
              <a:rPr lang="en-GB" dirty="0" smtClean="0"/>
              <a:t>New cinema digital production preservation could cost as little as € 1.5 Million/Year in a 20 Petabytes archive</a:t>
            </a:r>
          </a:p>
          <a:p>
            <a:pPr lvl="1"/>
            <a:r>
              <a:rPr lang="en-GB" dirty="0" smtClean="0"/>
              <a:t>With a margin of 4 times this cost it is still 0.2% of what Member States invest in supporting cinema industry</a:t>
            </a:r>
            <a:endParaRPr lang="en-GB" dirty="0"/>
          </a:p>
        </p:txBody>
      </p:sp>
    </p:spTree>
    <p:extLst>
      <p:ext uri="{BB962C8B-B14F-4D97-AF65-F5344CB8AC3E}">
        <p14:creationId xmlns:p14="http://schemas.microsoft.com/office/powerpoint/2010/main" val="2094718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DAEFH findings for Heritage preservation</a:t>
            </a:r>
            <a:endParaRPr lang="en-GB" dirty="0"/>
          </a:p>
        </p:txBody>
      </p:sp>
      <p:sp>
        <p:nvSpPr>
          <p:cNvPr id="3" name="Espace réservé du contenu 2"/>
          <p:cNvSpPr>
            <a:spLocks noGrp="1"/>
          </p:cNvSpPr>
          <p:nvPr>
            <p:ph idx="1"/>
          </p:nvPr>
        </p:nvSpPr>
        <p:spPr/>
        <p:txBody>
          <a:bodyPr>
            <a:normAutofit/>
          </a:bodyPr>
          <a:lstStyle/>
          <a:p>
            <a:r>
              <a:rPr lang="en-GB" dirty="0" smtClean="0"/>
              <a:t>If the whole European Film Heritage is preserved:</a:t>
            </a:r>
          </a:p>
          <a:p>
            <a:pPr lvl="1"/>
            <a:r>
              <a:rPr lang="en-GB" dirty="0" smtClean="0"/>
              <a:t>Data size 1,050 Petabytes</a:t>
            </a:r>
          </a:p>
          <a:p>
            <a:pPr lvl="1"/>
            <a:r>
              <a:rPr lang="en-GB" dirty="0" smtClean="0"/>
              <a:t>Costs between €147 Million and €263 Million</a:t>
            </a:r>
          </a:p>
          <a:p>
            <a:pPr lvl="1"/>
            <a:r>
              <a:rPr lang="en-GB" dirty="0" smtClean="0"/>
              <a:t>This ADDS to current budgets</a:t>
            </a:r>
          </a:p>
          <a:p>
            <a:pPr lvl="2"/>
            <a:r>
              <a:rPr lang="en-GB" dirty="0" smtClean="0"/>
              <a:t>“</a:t>
            </a:r>
            <a:r>
              <a:rPr lang="en-US" dirty="0"/>
              <a:t>as </a:t>
            </a:r>
            <a:r>
              <a:rPr lang="en-US" dirty="0" smtClean="0"/>
              <a:t>the care </a:t>
            </a:r>
            <a:r>
              <a:rPr lang="en-US" dirty="0"/>
              <a:t>of digital works does not REPLACE the care of analogue collections, but it </a:t>
            </a:r>
            <a:r>
              <a:rPr lang="en-US" dirty="0" smtClean="0"/>
              <a:t>adds to </a:t>
            </a:r>
            <a:r>
              <a:rPr lang="en-US" dirty="0"/>
              <a:t>it</a:t>
            </a:r>
            <a:r>
              <a:rPr lang="en-US" dirty="0" smtClean="0"/>
              <a:t>.”</a:t>
            </a:r>
            <a:endParaRPr lang="en-US" dirty="0"/>
          </a:p>
          <a:p>
            <a:pPr lvl="2"/>
            <a:endParaRPr lang="en-GB" dirty="0" smtClean="0"/>
          </a:p>
        </p:txBody>
      </p:sp>
    </p:spTree>
    <p:extLst>
      <p:ext uri="{BB962C8B-B14F-4D97-AF65-F5344CB8AC3E}">
        <p14:creationId xmlns:p14="http://schemas.microsoft.com/office/powerpoint/2010/main" val="3557313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DAEFH proposals</a:t>
            </a:r>
            <a:endParaRPr lang="en-GB" dirty="0"/>
          </a:p>
        </p:txBody>
      </p:sp>
      <p:sp>
        <p:nvSpPr>
          <p:cNvPr id="3" name="Espace réservé du contenu 2"/>
          <p:cNvSpPr>
            <a:spLocks noGrp="1"/>
          </p:cNvSpPr>
          <p:nvPr>
            <p:ph idx="1"/>
          </p:nvPr>
        </p:nvSpPr>
        <p:spPr>
          <a:xfrm>
            <a:off x="457200" y="1124744"/>
            <a:ext cx="8229600" cy="5256584"/>
          </a:xfrm>
        </p:spPr>
        <p:txBody>
          <a:bodyPr>
            <a:noAutofit/>
          </a:bodyPr>
          <a:lstStyle/>
          <a:p>
            <a:r>
              <a:rPr lang="en-GB" sz="2000" dirty="0" smtClean="0"/>
              <a:t>47 propositions including</a:t>
            </a:r>
          </a:p>
          <a:p>
            <a:pPr lvl="1"/>
            <a:r>
              <a:rPr lang="en-GB" sz="2000" dirty="0" smtClean="0"/>
              <a:t>General principles, Collection, Preservation, Restoration, Access &amp; </a:t>
            </a:r>
            <a:r>
              <a:rPr lang="en-GB" sz="2000" dirty="0" err="1" smtClean="0"/>
              <a:t>Europeana</a:t>
            </a:r>
            <a:r>
              <a:rPr lang="en-GB" sz="2000" dirty="0" smtClean="0"/>
              <a:t>, Training and Education and Research &amp; standardization</a:t>
            </a:r>
          </a:p>
          <a:p>
            <a:pPr marL="0" indent="0">
              <a:buNone/>
            </a:pPr>
            <a:r>
              <a:rPr lang="en-GB" sz="2000" dirty="0" smtClean="0"/>
              <a:t>“   European film heritage is at a crossroad between memory and oblivion:</a:t>
            </a:r>
          </a:p>
          <a:p>
            <a:pPr marL="457200" lvl="1" indent="0">
              <a:buNone/>
            </a:pPr>
            <a:r>
              <a:rPr lang="en-GB" sz="2000" dirty="0" smtClean="0"/>
              <a:t>The European culture will suffer the loss of 120 years of history, and the industry will lose the possibility of exploiting commercially the whole past catalogues.</a:t>
            </a:r>
          </a:p>
          <a:p>
            <a:pPr marL="457200" lvl="1" indent="0">
              <a:buNone/>
            </a:pPr>
            <a:r>
              <a:rPr lang="en-GB" sz="2000" dirty="0" smtClean="0"/>
              <a:t>As all films are produced digitally, either FHIs are given the means and the tools to preserve them, or they will be soon lost forever, </a:t>
            </a:r>
          </a:p>
          <a:p>
            <a:pPr marL="0" indent="0">
              <a:buNone/>
            </a:pPr>
            <a:r>
              <a:rPr lang="en-GB" sz="2000" dirty="0" smtClean="0"/>
              <a:t>The urgency of action should also be stressed at the utmost extent:</a:t>
            </a:r>
          </a:p>
          <a:p>
            <a:pPr marL="457200" lvl="1" indent="0">
              <a:buNone/>
            </a:pPr>
            <a:r>
              <a:rPr lang="en-GB" sz="2000" dirty="0" smtClean="0"/>
              <a:t>Every year of delay in implementing long term preservation strategies for cinema works means the potential loss of some 1200 feature films.</a:t>
            </a:r>
          </a:p>
          <a:p>
            <a:pPr marL="457200" lvl="1" indent="0">
              <a:buNone/>
            </a:pPr>
            <a:r>
              <a:rPr lang="en-GB" sz="2000" dirty="0" smtClean="0"/>
              <a:t>Projects for the mass digitisation of European cinema collections are likely to become impossible in the next 7 to 10 years. </a:t>
            </a:r>
          </a:p>
          <a:p>
            <a:pPr marL="0" indent="0">
              <a:buNone/>
            </a:pPr>
            <a:r>
              <a:rPr lang="en-GB" sz="2000" dirty="0" smtClean="0"/>
              <a:t>Digital offers unprecedented opportunities for the cultural and economic future of Europe, while posing some challenges.        “</a:t>
            </a:r>
          </a:p>
        </p:txBody>
      </p:sp>
    </p:spTree>
    <p:extLst>
      <p:ext uri="{BB962C8B-B14F-4D97-AF65-F5344CB8AC3E}">
        <p14:creationId xmlns:p14="http://schemas.microsoft.com/office/powerpoint/2010/main" val="1437752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Digital Preservation of Distribution Masters</a:t>
            </a:r>
            <a:endParaRPr lang="en-GB" dirty="0"/>
          </a:p>
        </p:txBody>
      </p:sp>
      <p:sp>
        <p:nvSpPr>
          <p:cNvPr id="3" name="Espace réservé du contenu 2"/>
          <p:cNvSpPr>
            <a:spLocks noGrp="1"/>
          </p:cNvSpPr>
          <p:nvPr>
            <p:ph idx="1"/>
          </p:nvPr>
        </p:nvSpPr>
        <p:spPr/>
        <p:txBody>
          <a:bodyPr/>
          <a:lstStyle/>
          <a:p>
            <a:r>
              <a:rPr lang="en-GB" dirty="0" smtClean="0"/>
              <a:t>Short term: 5 years for distribution needs</a:t>
            </a:r>
          </a:p>
          <a:p>
            <a:r>
              <a:rPr lang="en-GB" dirty="0" smtClean="0"/>
              <a:t>Standard: Digital Cinema Packages</a:t>
            </a:r>
          </a:p>
          <a:p>
            <a:r>
              <a:rPr lang="en-GB" dirty="0" err="1" smtClean="0"/>
              <a:t>Lossy</a:t>
            </a:r>
            <a:r>
              <a:rPr lang="en-GB" dirty="0" smtClean="0"/>
              <a:t> Quality (visually lossless)</a:t>
            </a:r>
          </a:p>
          <a:p>
            <a:r>
              <a:rPr lang="en-GB" dirty="0" smtClean="0"/>
              <a:t>Dependant on technology</a:t>
            </a:r>
          </a:p>
          <a:p>
            <a:pPr lvl="1"/>
            <a:r>
              <a:rPr lang="en-GB" dirty="0" smtClean="0"/>
              <a:t>250 </a:t>
            </a:r>
            <a:r>
              <a:rPr lang="en-GB" dirty="0" err="1" smtClean="0"/>
              <a:t>Mbits</a:t>
            </a:r>
            <a:r>
              <a:rPr lang="en-GB" dirty="0" smtClean="0"/>
              <a:t> today</a:t>
            </a:r>
          </a:p>
          <a:p>
            <a:pPr lvl="1"/>
            <a:r>
              <a:rPr lang="en-GB" dirty="0" smtClean="0"/>
              <a:t>500 </a:t>
            </a:r>
            <a:r>
              <a:rPr lang="en-GB" dirty="0" err="1" smtClean="0"/>
              <a:t>Mbits</a:t>
            </a:r>
            <a:r>
              <a:rPr lang="en-GB" dirty="0" smtClean="0"/>
              <a:t> planned</a:t>
            </a:r>
          </a:p>
          <a:p>
            <a:r>
              <a:rPr lang="en-GB" dirty="0" smtClean="0"/>
              <a:t>Be aware of reduced size DCP for some territories</a:t>
            </a:r>
            <a:endParaRPr lang="en-GB" dirty="0"/>
          </a:p>
        </p:txBody>
      </p:sp>
    </p:spTree>
    <p:extLst>
      <p:ext uri="{BB962C8B-B14F-4D97-AF65-F5344CB8AC3E}">
        <p14:creationId xmlns:p14="http://schemas.microsoft.com/office/powerpoint/2010/main" val="1245436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Technical Agenda</a:t>
            </a:r>
            <a:endParaRPr lang="en-GB" dirty="0"/>
          </a:p>
        </p:txBody>
      </p:sp>
      <p:sp>
        <p:nvSpPr>
          <p:cNvPr id="3" name="Espace réservé du contenu 2"/>
          <p:cNvSpPr>
            <a:spLocks noGrp="1"/>
          </p:cNvSpPr>
          <p:nvPr>
            <p:ph idx="1"/>
          </p:nvPr>
        </p:nvSpPr>
        <p:spPr/>
        <p:txBody>
          <a:bodyPr>
            <a:normAutofit fontScale="92500"/>
          </a:bodyPr>
          <a:lstStyle/>
          <a:p>
            <a:r>
              <a:rPr lang="en-GB" dirty="0" smtClean="0"/>
              <a:t>Early works on audio-visual digital preservation</a:t>
            </a:r>
          </a:p>
          <a:p>
            <a:pPr lvl="1"/>
            <a:r>
              <a:rPr lang="en-GB" dirty="0" smtClean="0"/>
              <a:t>European projects</a:t>
            </a:r>
          </a:p>
          <a:p>
            <a:pPr lvl="2"/>
            <a:r>
              <a:rPr lang="en-GB" dirty="0" smtClean="0"/>
              <a:t>Generic: Shaman (</a:t>
            </a:r>
            <a:r>
              <a:rPr lang="en-GB" dirty="0" err="1" smtClean="0"/>
              <a:t>multivalence</a:t>
            </a:r>
            <a:r>
              <a:rPr lang="en-GB" dirty="0" smtClean="0"/>
              <a:t>)</a:t>
            </a:r>
          </a:p>
          <a:p>
            <a:pPr lvl="2"/>
            <a:r>
              <a:rPr lang="en-GB" dirty="0" smtClean="0"/>
              <a:t>Audio-visual: </a:t>
            </a:r>
            <a:r>
              <a:rPr lang="en-GB" dirty="0" err="1" smtClean="0"/>
              <a:t>EDCine</a:t>
            </a:r>
            <a:r>
              <a:rPr lang="en-GB" dirty="0" smtClean="0"/>
              <a:t>, </a:t>
            </a:r>
            <a:r>
              <a:rPr lang="en-GB" dirty="0" err="1" smtClean="0"/>
              <a:t>PrestoPrime</a:t>
            </a:r>
            <a:r>
              <a:rPr lang="en-GB" dirty="0" smtClean="0"/>
              <a:t>, </a:t>
            </a:r>
            <a:r>
              <a:rPr lang="en-GB" dirty="0" err="1" smtClean="0"/>
              <a:t>CineXPRES</a:t>
            </a:r>
            <a:endParaRPr lang="en-GB" dirty="0" smtClean="0"/>
          </a:p>
          <a:p>
            <a:pPr lvl="1"/>
            <a:r>
              <a:rPr lang="en-GB" dirty="0" smtClean="0"/>
              <a:t>Library of Congress</a:t>
            </a:r>
          </a:p>
          <a:p>
            <a:r>
              <a:rPr lang="en-GB" dirty="0" smtClean="0"/>
              <a:t>Current development</a:t>
            </a:r>
          </a:p>
          <a:p>
            <a:pPr lvl="1"/>
            <a:r>
              <a:rPr lang="en-GB" dirty="0" smtClean="0"/>
              <a:t>Work on standards to ease migration (AXF)</a:t>
            </a:r>
          </a:p>
          <a:p>
            <a:pPr lvl="1"/>
            <a:r>
              <a:rPr lang="en-GB" dirty="0" smtClean="0"/>
              <a:t>Cloud projects for production, post-production and preservation</a:t>
            </a:r>
          </a:p>
        </p:txBody>
      </p:sp>
    </p:spTree>
    <p:extLst>
      <p:ext uri="{BB962C8B-B14F-4D97-AF65-F5344CB8AC3E}">
        <p14:creationId xmlns:p14="http://schemas.microsoft.com/office/powerpoint/2010/main" val="1514681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en-GB" dirty="0" smtClean="0"/>
              <a:t>Our involvement</a:t>
            </a:r>
            <a:endParaRPr lang="en-GB" dirty="0"/>
          </a:p>
        </p:txBody>
      </p:sp>
      <p:sp>
        <p:nvSpPr>
          <p:cNvPr id="3" name="Espace réservé du contenu 2"/>
          <p:cNvSpPr>
            <a:spLocks noGrp="1"/>
          </p:cNvSpPr>
          <p:nvPr>
            <p:ph idx="1"/>
          </p:nvPr>
        </p:nvSpPr>
        <p:spPr>
          <a:xfrm>
            <a:off x="457200" y="980728"/>
            <a:ext cx="8229600" cy="5145435"/>
          </a:xfrm>
        </p:spPr>
        <p:txBody>
          <a:bodyPr>
            <a:normAutofit/>
          </a:bodyPr>
          <a:lstStyle/>
          <a:p>
            <a:pPr lvl="1"/>
            <a:r>
              <a:rPr lang="en-GB" sz="2400" dirty="0" smtClean="0"/>
              <a:t>                     www.prestoprime.org</a:t>
            </a:r>
          </a:p>
          <a:p>
            <a:pPr lvl="2"/>
            <a:r>
              <a:rPr lang="en-GB" dirty="0" smtClean="0"/>
              <a:t>              Broadcast Archiving (INA, BBC, RAI, ORF, NISV…)</a:t>
            </a:r>
          </a:p>
          <a:p>
            <a:pPr marL="457200" lvl="1" indent="0">
              <a:buNone/>
            </a:pPr>
            <a:r>
              <a:rPr lang="en-GB" dirty="0"/>
              <a:t>	</a:t>
            </a:r>
            <a:endParaRPr lang="en-GB" dirty="0" smtClean="0"/>
          </a:p>
          <a:p>
            <a:pPr marL="457200" lvl="1" indent="0">
              <a:buNone/>
            </a:pPr>
            <a:r>
              <a:rPr lang="en-GB" sz="2400" dirty="0"/>
              <a:t>	</a:t>
            </a:r>
            <a:r>
              <a:rPr lang="en-GB" sz="2400" dirty="0" smtClean="0"/>
              <a:t>                  www.prestocentre.org</a:t>
            </a:r>
          </a:p>
          <a:p>
            <a:pPr marL="457200" lvl="1" indent="0">
              <a:buNone/>
            </a:pPr>
            <a:r>
              <a:rPr lang="en-GB" sz="2400" dirty="0" smtClean="0"/>
              <a:t>                         Preservation competence centre</a:t>
            </a:r>
          </a:p>
          <a:p>
            <a:pPr marL="457200" lvl="1" indent="0">
              <a:buNone/>
            </a:pPr>
            <a:endParaRPr lang="en-GB" sz="2400" dirty="0"/>
          </a:p>
          <a:p>
            <a:pPr marL="457200" lvl="1" indent="0">
              <a:buNone/>
            </a:pPr>
            <a:r>
              <a:rPr lang="en-GB" sz="2400" dirty="0"/>
              <a:t>                           </a:t>
            </a:r>
            <a:r>
              <a:rPr lang="en-GB" sz="2400" dirty="0" smtClean="0"/>
              <a:t>www.prestocentre.org/cinexpres</a:t>
            </a:r>
          </a:p>
          <a:p>
            <a:pPr marL="457200" lvl="1" indent="0">
              <a:buNone/>
            </a:pPr>
            <a:r>
              <a:rPr lang="en-GB" sz="2400" dirty="0" smtClean="0"/>
              <a:t>                           </a:t>
            </a:r>
            <a:r>
              <a:rPr lang="en-GB" sz="2400" dirty="0" err="1" smtClean="0"/>
              <a:t>Eurostars</a:t>
            </a:r>
            <a:r>
              <a:rPr lang="en-GB" sz="2400" dirty="0" smtClean="0"/>
              <a:t> project on film preservation</a:t>
            </a:r>
          </a:p>
          <a:p>
            <a:pPr marL="457200" lvl="1" indent="0">
              <a:buNone/>
            </a:pPr>
            <a:endParaRPr lang="en-GB" sz="2400" dirty="0"/>
          </a:p>
          <a:p>
            <a:pPr marL="457200" lvl="1" indent="0">
              <a:buNone/>
            </a:pPr>
            <a:r>
              <a:rPr lang="en-GB" sz="2400" dirty="0"/>
              <a:t> </a:t>
            </a:r>
            <a:r>
              <a:rPr lang="en-GB" sz="2400" dirty="0" smtClean="0"/>
              <a:t>                          Cloud project  for production, post-production                                      		      and preservation, HIGHLANDS Technologies</a:t>
            </a:r>
            <a:endParaRPr lang="en-GB"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501" y="908720"/>
            <a:ext cx="18192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88" y="3429000"/>
            <a:ext cx="1858727" cy="1353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132856"/>
            <a:ext cx="12382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0201" y="5013176"/>
            <a:ext cx="2221599" cy="936104"/>
          </a:xfrm>
          <a:prstGeom prst="rect">
            <a:avLst/>
          </a:prstGeom>
        </p:spPr>
      </p:pic>
    </p:spTree>
    <p:extLst>
      <p:ext uri="{BB962C8B-B14F-4D97-AF65-F5344CB8AC3E}">
        <p14:creationId xmlns:p14="http://schemas.microsoft.com/office/powerpoint/2010/main" val="1119345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en-GB" sz="3600" dirty="0" smtClean="0"/>
              <a:t>Useful links</a:t>
            </a:r>
            <a:endParaRPr lang="en-GB" sz="3600" dirty="0"/>
          </a:p>
        </p:txBody>
      </p:sp>
      <p:sp>
        <p:nvSpPr>
          <p:cNvPr id="3" name="Espace réservé du contenu 2"/>
          <p:cNvSpPr>
            <a:spLocks noGrp="1"/>
          </p:cNvSpPr>
          <p:nvPr>
            <p:ph idx="1"/>
          </p:nvPr>
        </p:nvSpPr>
        <p:spPr>
          <a:xfrm>
            <a:off x="457200" y="764704"/>
            <a:ext cx="8229600" cy="5616624"/>
          </a:xfrm>
        </p:spPr>
        <p:txBody>
          <a:bodyPr>
            <a:normAutofit lnSpcReduction="10000"/>
          </a:bodyPr>
          <a:lstStyle/>
          <a:p>
            <a:endParaRPr lang="fr-FR" sz="2400" dirty="0" smtClean="0"/>
          </a:p>
          <a:p>
            <a:endParaRPr lang="fr-FR" sz="2400" dirty="0"/>
          </a:p>
          <a:p>
            <a:pPr marL="0" indent="0">
              <a:buNone/>
            </a:pPr>
            <a:r>
              <a:rPr lang="fr-FR" sz="2400" dirty="0" smtClean="0"/>
              <a:t>                               </a:t>
            </a:r>
            <a:r>
              <a:rPr lang="fr-FR" sz="2400" dirty="0" smtClean="0">
                <a:hlinkClick r:id="rId2"/>
              </a:rPr>
              <a:t>www.dae-filmheritage.eu/</a:t>
            </a:r>
            <a:r>
              <a:rPr lang="fr-FR" sz="2400" dirty="0" smtClean="0"/>
              <a:t>     </a:t>
            </a:r>
            <a:endParaRPr lang="fr-FR" sz="2400" dirty="0"/>
          </a:p>
          <a:p>
            <a:pPr marL="0" indent="0">
              <a:buNone/>
            </a:pPr>
            <a:endParaRPr lang="fr-FR" sz="2400" dirty="0"/>
          </a:p>
          <a:p>
            <a:pPr marL="457200" lvl="1" indent="0">
              <a:buNone/>
            </a:pPr>
            <a:r>
              <a:rPr lang="en-GB" sz="2400" dirty="0" smtClean="0"/>
              <a:t>                         </a:t>
            </a:r>
            <a:r>
              <a:rPr lang="en-GB" sz="2400" dirty="0" smtClean="0">
                <a:hlinkClick r:id="rId3"/>
              </a:rPr>
              <a:t>www.prestocentre.org</a:t>
            </a:r>
            <a:r>
              <a:rPr lang="en-GB" sz="2400" dirty="0" smtClean="0"/>
              <a:t> </a:t>
            </a:r>
            <a:endParaRPr lang="en-GB" sz="2400" dirty="0"/>
          </a:p>
          <a:p>
            <a:pPr marL="457200" lvl="1" indent="0">
              <a:buNone/>
            </a:pPr>
            <a:r>
              <a:rPr lang="en-GB" sz="2400" dirty="0"/>
              <a:t>                         Preservation competence centre</a:t>
            </a:r>
          </a:p>
          <a:p>
            <a:pPr marL="0" indent="0">
              <a:buNone/>
            </a:pPr>
            <a:endParaRPr lang="fr-FR" sz="2400" dirty="0" smtClean="0"/>
          </a:p>
          <a:p>
            <a:pPr marL="0" indent="0">
              <a:buNone/>
            </a:pPr>
            <a:r>
              <a:rPr lang="fr-FR" sz="2400" dirty="0" smtClean="0"/>
              <a:t>                                 </a:t>
            </a:r>
            <a:r>
              <a:rPr lang="fr-FR" sz="2400" dirty="0" smtClean="0">
                <a:hlinkClick r:id="rId4"/>
              </a:rPr>
              <a:t>www.europeana.eu/portal/</a:t>
            </a:r>
            <a:r>
              <a:rPr lang="fr-FR" sz="2400" dirty="0" smtClean="0"/>
              <a:t> </a:t>
            </a:r>
          </a:p>
          <a:p>
            <a:pPr marL="0" indent="0">
              <a:buNone/>
            </a:pPr>
            <a:endParaRPr lang="fr-FR" sz="2400" dirty="0" smtClean="0"/>
          </a:p>
          <a:p>
            <a:pPr marL="0" indent="0">
              <a:buNone/>
            </a:pPr>
            <a:endParaRPr lang="fr-FR" sz="2400" dirty="0"/>
          </a:p>
          <a:p>
            <a:pPr marL="0" indent="0">
              <a:buNone/>
            </a:pPr>
            <a:endParaRPr lang="fr-FR" sz="2400" dirty="0" smtClean="0"/>
          </a:p>
          <a:p>
            <a:pPr marL="0" indent="0">
              <a:buNone/>
            </a:pPr>
            <a:endParaRPr lang="fr-FR" sz="2400" dirty="0" smtClean="0"/>
          </a:p>
          <a:p>
            <a:pPr marL="0" indent="0">
              <a:buNone/>
            </a:pPr>
            <a:r>
              <a:rPr lang="fr-FR" sz="2400" dirty="0" smtClean="0"/>
              <a:t>            new release of OAIS (Magenta book </a:t>
            </a:r>
            <a:r>
              <a:rPr lang="fr-FR" sz="2400" dirty="0" err="1" smtClean="0"/>
              <a:t>June</a:t>
            </a:r>
            <a:r>
              <a:rPr lang="fr-FR" sz="2400" dirty="0" smtClean="0"/>
              <a:t> 2012)                 </a:t>
            </a:r>
            <a:r>
              <a:rPr lang="fr-FR" sz="2400" dirty="0">
                <a:hlinkClick r:id="rId5"/>
              </a:rPr>
              <a:t>http://</a:t>
            </a:r>
            <a:r>
              <a:rPr lang="fr-FR" sz="2400" dirty="0" smtClean="0">
                <a:hlinkClick r:id="rId5"/>
              </a:rPr>
              <a:t>public.ccsds.org/publications/archive/650x0m2.pdf</a:t>
            </a:r>
            <a:r>
              <a:rPr lang="fr-FR" sz="2400" dirty="0" smtClean="0"/>
              <a:t> </a:t>
            </a:r>
            <a:endParaRPr lang="fr-FR" sz="2400" dirty="0"/>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764704"/>
            <a:ext cx="6336704" cy="782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938213"/>
            <a:ext cx="1238250"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60" y="4564732"/>
            <a:ext cx="738187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560" y="3337545"/>
            <a:ext cx="196215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908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Long-term Digital Preservation</a:t>
            </a:r>
            <a:endParaRPr lang="en-GB" dirty="0"/>
          </a:p>
        </p:txBody>
      </p:sp>
      <p:sp>
        <p:nvSpPr>
          <p:cNvPr id="3" name="Espace réservé du contenu 2"/>
          <p:cNvSpPr>
            <a:spLocks noGrp="1"/>
          </p:cNvSpPr>
          <p:nvPr>
            <p:ph idx="1"/>
          </p:nvPr>
        </p:nvSpPr>
        <p:spPr>
          <a:xfrm>
            <a:off x="457200" y="1600200"/>
            <a:ext cx="8229600" cy="4709120"/>
          </a:xfrm>
        </p:spPr>
        <p:txBody>
          <a:bodyPr>
            <a:normAutofit fontScale="85000" lnSpcReduction="20000"/>
          </a:bodyPr>
          <a:lstStyle/>
          <a:p>
            <a:r>
              <a:rPr lang="en-US" dirty="0"/>
              <a:t>Asymmetry facts:</a:t>
            </a:r>
          </a:p>
          <a:p>
            <a:pPr lvl="1"/>
            <a:r>
              <a:rPr lang="en-US" dirty="0"/>
              <a:t>Encoding is now, decoding later</a:t>
            </a:r>
          </a:p>
          <a:p>
            <a:pPr lvl="1"/>
            <a:r>
              <a:rPr lang="en-US" dirty="0"/>
              <a:t>Decoder may use </a:t>
            </a:r>
            <a:r>
              <a:rPr lang="en-US" dirty="0" smtClean="0"/>
              <a:t>improved (faster) </a:t>
            </a:r>
            <a:r>
              <a:rPr lang="en-US" dirty="0"/>
              <a:t>methods and algorithms</a:t>
            </a:r>
            <a:r>
              <a:rPr lang="en-US" dirty="0" smtClean="0"/>
              <a:t>,</a:t>
            </a:r>
          </a:p>
          <a:p>
            <a:pPr lvl="1"/>
            <a:r>
              <a:rPr lang="en-US" dirty="0" smtClean="0"/>
              <a:t>Future displays may appear with different parameters</a:t>
            </a:r>
            <a:endParaRPr lang="en-US" dirty="0"/>
          </a:p>
          <a:p>
            <a:r>
              <a:rPr lang="en-US" dirty="0" smtClean="0"/>
              <a:t>Rule:</a:t>
            </a:r>
            <a:endParaRPr lang="en-US" dirty="0"/>
          </a:p>
          <a:p>
            <a:pPr lvl="1"/>
            <a:r>
              <a:rPr lang="en-US" dirty="0"/>
              <a:t>do not try pre processing that cannot be undone and which may be later done with better, faster processing</a:t>
            </a:r>
            <a:r>
              <a:rPr lang="en-US" dirty="0" smtClean="0"/>
              <a:t>.</a:t>
            </a:r>
          </a:p>
          <a:p>
            <a:pPr lvl="1"/>
            <a:r>
              <a:rPr lang="en-US" dirty="0" smtClean="0"/>
              <a:t>Restoration, Grading,…</a:t>
            </a:r>
            <a:endParaRPr lang="en-GB" dirty="0" smtClean="0"/>
          </a:p>
          <a:p>
            <a:r>
              <a:rPr lang="en-GB" dirty="0" smtClean="0"/>
              <a:t>Implications :</a:t>
            </a:r>
          </a:p>
          <a:p>
            <a:pPr lvl="1"/>
            <a:r>
              <a:rPr lang="en-GB" dirty="0" smtClean="0"/>
              <a:t>No assumptions on acceptable compressed quality</a:t>
            </a:r>
          </a:p>
          <a:p>
            <a:pPr lvl="1"/>
            <a:r>
              <a:rPr lang="en-GB" dirty="0" smtClean="0"/>
              <a:t>As future displays are not known do not assume future characteristics, keep original colour aspect ratio, etc…</a:t>
            </a:r>
            <a:endParaRPr lang="en-GB" dirty="0"/>
          </a:p>
        </p:txBody>
      </p:sp>
    </p:spTree>
    <p:extLst>
      <p:ext uri="{BB962C8B-B14F-4D97-AF65-F5344CB8AC3E}">
        <p14:creationId xmlns:p14="http://schemas.microsoft.com/office/powerpoint/2010/main" val="305612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4000" dirty="0" smtClean="0"/>
              <a:t>Digital preservation optical hardware</a:t>
            </a:r>
            <a:endParaRPr lang="en-GB" sz="4000" dirty="0"/>
          </a:p>
        </p:txBody>
      </p:sp>
      <p:sp>
        <p:nvSpPr>
          <p:cNvPr id="3" name="Espace réservé du contenu 2"/>
          <p:cNvSpPr>
            <a:spLocks noGrp="1"/>
          </p:cNvSpPr>
          <p:nvPr>
            <p:ph idx="1"/>
          </p:nvPr>
        </p:nvSpPr>
        <p:spPr/>
        <p:txBody>
          <a:bodyPr>
            <a:normAutofit/>
          </a:bodyPr>
          <a:lstStyle/>
          <a:p>
            <a:r>
              <a:rPr lang="en-GB" sz="2800" dirty="0" smtClean="0"/>
              <a:t>Optical disks</a:t>
            </a:r>
          </a:p>
          <a:p>
            <a:pPr lvl="1"/>
            <a:r>
              <a:rPr lang="en-GB" sz="2400" dirty="0" smtClean="0"/>
              <a:t>DVD few years and limited capacity 888 disks per film in 2K</a:t>
            </a:r>
          </a:p>
          <a:p>
            <a:pPr lvl="1"/>
            <a:r>
              <a:rPr lang="en-GB" sz="2400" dirty="0" smtClean="0"/>
              <a:t>Sony new long-term (50 years) ODS-D55U Optical Disc Archive (500 Gb – 1 Tb) 4 cartridges per film in 2K</a:t>
            </a:r>
          </a:p>
          <a:p>
            <a:pPr lvl="1"/>
            <a:r>
              <a:rPr lang="en-GB" sz="2400" dirty="0" smtClean="0"/>
              <a:t>Polycarbonate substrate with inorganic recording layers 100 years limited capacity limited (</a:t>
            </a:r>
            <a:r>
              <a:rPr lang="en-GB" sz="2400" dirty="0" err="1" smtClean="0"/>
              <a:t>Milleniata</a:t>
            </a:r>
            <a:r>
              <a:rPr lang="en-GB" sz="2400" dirty="0" smtClean="0"/>
              <a:t> claiming 1000 years)</a:t>
            </a:r>
          </a:p>
          <a:p>
            <a:pPr lvl="1"/>
            <a:r>
              <a:rPr lang="en-GB" sz="2400" dirty="0" smtClean="0"/>
              <a:t>Glass disks more than 300 years (longer than a man’s life) limited capacity</a:t>
            </a:r>
          </a:p>
        </p:txBody>
      </p:sp>
    </p:spTree>
    <p:extLst>
      <p:ext uri="{BB962C8B-B14F-4D97-AF65-F5344CB8AC3E}">
        <p14:creationId xmlns:p14="http://schemas.microsoft.com/office/powerpoint/2010/main" val="3015243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4000" dirty="0" smtClean="0"/>
              <a:t>Digital preservation magnetic hardware</a:t>
            </a:r>
            <a:endParaRPr lang="en-GB" sz="4000" dirty="0"/>
          </a:p>
        </p:txBody>
      </p:sp>
      <p:sp>
        <p:nvSpPr>
          <p:cNvPr id="3" name="Espace réservé du contenu 2"/>
          <p:cNvSpPr>
            <a:spLocks noGrp="1"/>
          </p:cNvSpPr>
          <p:nvPr>
            <p:ph idx="1"/>
          </p:nvPr>
        </p:nvSpPr>
        <p:spPr/>
        <p:txBody>
          <a:bodyPr>
            <a:normAutofit/>
          </a:bodyPr>
          <a:lstStyle/>
          <a:p>
            <a:r>
              <a:rPr lang="en-GB" sz="2800" dirty="0" smtClean="0"/>
              <a:t>SD cards San Disk claimed 100 years (limited capacity)</a:t>
            </a:r>
          </a:p>
          <a:p>
            <a:r>
              <a:rPr lang="en-GB" sz="2800" dirty="0" smtClean="0"/>
              <a:t>Tape Mainly LTO (Linear Tape Open), 15 years, problem of interoperability for upgraded versions</a:t>
            </a:r>
          </a:p>
          <a:p>
            <a:r>
              <a:rPr lang="en-GB" sz="2800" dirty="0" smtClean="0"/>
              <a:t>Magnetic Disks cost decreasing, capacity increasing but short life</a:t>
            </a:r>
          </a:p>
          <a:p>
            <a:pPr lvl="1"/>
            <a:r>
              <a:rPr lang="en-GB" sz="2400" dirty="0" smtClean="0"/>
              <a:t>MAID (Massive Array of Idle Disks) possible but lifespan unknown (lower operational expenses)</a:t>
            </a:r>
          </a:p>
        </p:txBody>
      </p:sp>
    </p:spTree>
    <p:extLst>
      <p:ext uri="{BB962C8B-B14F-4D97-AF65-F5344CB8AC3E}">
        <p14:creationId xmlns:p14="http://schemas.microsoft.com/office/powerpoint/2010/main" val="3494704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Photochemical comparison</a:t>
            </a:r>
            <a:endParaRPr lang="en-GB" dirty="0"/>
          </a:p>
        </p:txBody>
      </p:sp>
      <p:sp>
        <p:nvSpPr>
          <p:cNvPr id="3" name="Espace réservé du contenu 2"/>
          <p:cNvSpPr>
            <a:spLocks noGrp="1"/>
          </p:cNvSpPr>
          <p:nvPr>
            <p:ph idx="1"/>
          </p:nvPr>
        </p:nvSpPr>
        <p:spPr/>
        <p:txBody>
          <a:bodyPr>
            <a:normAutofit/>
          </a:bodyPr>
          <a:lstStyle/>
          <a:p>
            <a:r>
              <a:rPr lang="en-GB" sz="2800" dirty="0" smtClean="0"/>
              <a:t>35mm: B&amp;W 120+ years, Colour 30 years</a:t>
            </a:r>
          </a:p>
          <a:p>
            <a:r>
              <a:rPr lang="en-GB" sz="2800" dirty="0" smtClean="0"/>
              <a:t>“Best” system 3 B&amp;W Separations</a:t>
            </a:r>
          </a:p>
          <a:p>
            <a:r>
              <a:rPr lang="fr-FR" sz="2800" dirty="0" smtClean="0"/>
              <a:t>15 or 18 35mm 300 </a:t>
            </a:r>
            <a:r>
              <a:rPr lang="fr-FR" sz="2800" dirty="0" err="1" smtClean="0"/>
              <a:t>meters</a:t>
            </a:r>
            <a:r>
              <a:rPr lang="fr-FR" sz="2800" dirty="0" smtClean="0"/>
              <a:t> </a:t>
            </a:r>
            <a:r>
              <a:rPr lang="fr-FR" sz="2800" dirty="0" err="1" smtClean="0"/>
              <a:t>cans</a:t>
            </a:r>
            <a:endParaRPr lang="en-GB" sz="2800" dirty="0" smtClean="0"/>
          </a:p>
          <a:p>
            <a:r>
              <a:rPr lang="en-GB" sz="2800" dirty="0" smtClean="0"/>
              <a:t>Recovery problems : superposing separations</a:t>
            </a:r>
          </a:p>
          <a:p>
            <a:r>
              <a:rPr lang="en-GB" sz="2800" dirty="0" smtClean="0"/>
              <a:t>Film printer manufacturer survival</a:t>
            </a:r>
          </a:p>
          <a:p>
            <a:r>
              <a:rPr lang="en-GB" sz="2800" dirty="0"/>
              <a:t>Film </a:t>
            </a:r>
            <a:r>
              <a:rPr lang="en-GB" sz="2800" dirty="0" smtClean="0"/>
              <a:t>scanner </a:t>
            </a:r>
            <a:r>
              <a:rPr lang="en-GB" sz="2800" dirty="0"/>
              <a:t>manufacturer survival</a:t>
            </a:r>
            <a:endParaRPr lang="en-GB" sz="2800" dirty="0" smtClean="0"/>
          </a:p>
          <a:p>
            <a:r>
              <a:rPr lang="en-GB" sz="2800" dirty="0" smtClean="0"/>
              <a:t>Colour film manufacturer survival </a:t>
            </a:r>
          </a:p>
        </p:txBody>
      </p:sp>
    </p:spTree>
    <p:extLst>
      <p:ext uri="{BB962C8B-B14F-4D97-AF65-F5344CB8AC3E}">
        <p14:creationId xmlns:p14="http://schemas.microsoft.com/office/powerpoint/2010/main" val="2105293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 Migrations</a:t>
            </a:r>
            <a:endParaRPr lang="en-GB" dirty="0"/>
          </a:p>
        </p:txBody>
      </p:sp>
      <p:sp>
        <p:nvSpPr>
          <p:cNvPr id="3" name="Espace réservé du contenu 2"/>
          <p:cNvSpPr>
            <a:spLocks noGrp="1"/>
          </p:cNvSpPr>
          <p:nvPr>
            <p:ph idx="1"/>
          </p:nvPr>
        </p:nvSpPr>
        <p:spPr/>
        <p:txBody>
          <a:bodyPr>
            <a:normAutofit fontScale="92500" lnSpcReduction="20000"/>
          </a:bodyPr>
          <a:lstStyle/>
          <a:p>
            <a:r>
              <a:rPr lang="en-GB" dirty="0" smtClean="0"/>
              <a:t>3 levels:</a:t>
            </a:r>
          </a:p>
          <a:p>
            <a:pPr lvl="1"/>
            <a:r>
              <a:rPr lang="en-GB" dirty="0" smtClean="0"/>
              <a:t>Support: changing hardware because of decay (question: how to anticipate problems)</a:t>
            </a:r>
          </a:p>
          <a:p>
            <a:pPr lvl="1"/>
            <a:r>
              <a:rPr lang="en-GB" dirty="0" smtClean="0"/>
              <a:t>Operating Systems: copying content from obsolete file systems to new ones</a:t>
            </a:r>
          </a:p>
          <a:p>
            <a:pPr lvl="1"/>
            <a:r>
              <a:rPr lang="en-GB" dirty="0" smtClean="0"/>
              <a:t>Encoding: transcoding content for new codec</a:t>
            </a:r>
          </a:p>
          <a:p>
            <a:r>
              <a:rPr lang="en-GB" dirty="0" smtClean="0"/>
              <a:t>Migration intervals:</a:t>
            </a:r>
          </a:p>
          <a:p>
            <a:pPr lvl="1"/>
            <a:r>
              <a:rPr lang="en-GB" dirty="0" smtClean="0"/>
              <a:t>Acceptable lower limit? Reasonable upper limit?</a:t>
            </a:r>
          </a:p>
          <a:p>
            <a:pPr lvl="1"/>
            <a:r>
              <a:rPr lang="en-GB" dirty="0" smtClean="0"/>
              <a:t>3 years, industry cycle 10 years, human life 100 years</a:t>
            </a:r>
          </a:p>
          <a:p>
            <a:r>
              <a:rPr lang="en-GB" dirty="0" smtClean="0"/>
              <a:t>Migration duration</a:t>
            </a:r>
          </a:p>
          <a:p>
            <a:pPr lvl="1"/>
            <a:r>
              <a:rPr lang="en-GB" dirty="0" smtClean="0"/>
              <a:t>Speed increase do not cope with increasing quantity </a:t>
            </a:r>
          </a:p>
        </p:txBody>
      </p:sp>
    </p:spTree>
    <p:extLst>
      <p:ext uri="{BB962C8B-B14F-4D97-AF65-F5344CB8AC3E}">
        <p14:creationId xmlns:p14="http://schemas.microsoft.com/office/powerpoint/2010/main" val="622998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How to deal with migrations</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Support and OS migrations are inevitable</a:t>
            </a:r>
          </a:p>
          <a:p>
            <a:pPr lvl="1"/>
            <a:r>
              <a:rPr lang="en-GB" dirty="0" smtClean="0"/>
              <a:t>Limit their occurrences by choice of hardware</a:t>
            </a:r>
          </a:p>
          <a:p>
            <a:pPr lvl="1"/>
            <a:r>
              <a:rPr lang="en-GB" dirty="0" smtClean="0"/>
              <a:t>Limit their complexity by choice of standard</a:t>
            </a:r>
          </a:p>
          <a:p>
            <a:pPr lvl="1"/>
            <a:r>
              <a:rPr lang="en-GB" dirty="0" smtClean="0"/>
              <a:t>Limit operational costs</a:t>
            </a:r>
          </a:p>
          <a:p>
            <a:pPr lvl="2"/>
            <a:r>
              <a:rPr lang="en-GB" dirty="0" smtClean="0"/>
              <a:t>Electrical consumption, Security,</a:t>
            </a:r>
            <a:r>
              <a:rPr lang="en-GB" dirty="0"/>
              <a:t> </a:t>
            </a:r>
            <a:r>
              <a:rPr lang="en-GB" dirty="0" smtClean="0"/>
              <a:t>Hardware replacement</a:t>
            </a:r>
          </a:p>
          <a:p>
            <a:r>
              <a:rPr lang="en-GB" dirty="0" smtClean="0"/>
              <a:t>Avoiding encoding migrations</a:t>
            </a:r>
          </a:p>
          <a:p>
            <a:pPr lvl="1"/>
            <a:r>
              <a:rPr lang="en-GB" dirty="0" err="1" smtClean="0"/>
              <a:t>Multivalence</a:t>
            </a:r>
            <a:r>
              <a:rPr lang="en-GB" dirty="0" smtClean="0"/>
              <a:t>: keeping original encoding preserving (and migrating) decoding software</a:t>
            </a:r>
          </a:p>
          <a:p>
            <a:r>
              <a:rPr lang="en-GB" dirty="0" smtClean="0"/>
              <a:t>Facilitating OS migrations</a:t>
            </a:r>
          </a:p>
          <a:p>
            <a:pPr lvl="1"/>
            <a:r>
              <a:rPr lang="en-GB" dirty="0" smtClean="0"/>
              <a:t>Tar, LTFS, next AXF ? (Archive </a:t>
            </a:r>
            <a:r>
              <a:rPr lang="en-GB" dirty="0" err="1" smtClean="0"/>
              <a:t>eXchange</a:t>
            </a:r>
            <a:r>
              <a:rPr lang="en-GB" dirty="0" smtClean="0"/>
              <a:t> Format)</a:t>
            </a:r>
            <a:endParaRPr lang="en-GB" dirty="0"/>
          </a:p>
        </p:txBody>
      </p:sp>
    </p:spTree>
    <p:extLst>
      <p:ext uri="{BB962C8B-B14F-4D97-AF65-F5344CB8AC3E}">
        <p14:creationId xmlns:p14="http://schemas.microsoft.com/office/powerpoint/2010/main" val="3760594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 functional Description</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OAIS (Open Archival Information System) defined by CCSDS is the best functional description of a preservation system</a:t>
            </a:r>
          </a:p>
          <a:p>
            <a:pPr lvl="1"/>
            <a:r>
              <a:rPr lang="en-GB" dirty="0" smtClean="0"/>
              <a:t>CCSDS Blue book first published January 2002</a:t>
            </a:r>
          </a:p>
          <a:p>
            <a:pPr lvl="1"/>
            <a:r>
              <a:rPr lang="en-GB" dirty="0" smtClean="0"/>
              <a:t>Republished September 2007</a:t>
            </a:r>
          </a:p>
          <a:p>
            <a:r>
              <a:rPr lang="en-GB" dirty="0" smtClean="0"/>
              <a:t>All preservation projects are adopting this structure</a:t>
            </a:r>
          </a:p>
          <a:p>
            <a:r>
              <a:rPr lang="en-GB" dirty="0" smtClean="0"/>
              <a:t>Its an ISO norm 14721:2003</a:t>
            </a:r>
          </a:p>
          <a:p>
            <a:pPr marL="0" indent="0">
              <a:buNone/>
            </a:pPr>
            <a:r>
              <a:rPr lang="en-GB" sz="2400" dirty="0" smtClean="0"/>
              <a:t>(CCSDS: Consultative </a:t>
            </a:r>
            <a:r>
              <a:rPr lang="en-GB" sz="2400" dirty="0"/>
              <a:t>Committee for Space Data </a:t>
            </a:r>
            <a:r>
              <a:rPr lang="en-GB" sz="2400" dirty="0" smtClean="0"/>
              <a:t>Systems)</a:t>
            </a:r>
            <a:endParaRPr lang="en-GB" sz="2400" dirty="0"/>
          </a:p>
        </p:txBody>
      </p:sp>
    </p:spTree>
    <p:extLst>
      <p:ext uri="{BB962C8B-B14F-4D97-AF65-F5344CB8AC3E}">
        <p14:creationId xmlns:p14="http://schemas.microsoft.com/office/powerpoint/2010/main" val="2406099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1359</Words>
  <Application>Microsoft Office PowerPoint</Application>
  <PresentationFormat>Affichage à l'écran (4:3)</PresentationFormat>
  <Paragraphs>173</Paragraphs>
  <Slides>22</Slides>
  <Notes>10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Digital Preservation in Europe</vt:lpstr>
      <vt:lpstr>Digital Preservation of Distribution Masters</vt:lpstr>
      <vt:lpstr>Long-term Digital Preservation</vt:lpstr>
      <vt:lpstr>Digital preservation optical hardware</vt:lpstr>
      <vt:lpstr>Digital preservation magnetic hardware</vt:lpstr>
      <vt:lpstr>Photochemical comparison</vt:lpstr>
      <vt:lpstr>Digital Migrations</vt:lpstr>
      <vt:lpstr>How to deal with migrations</vt:lpstr>
      <vt:lpstr>A functional Description</vt:lpstr>
      <vt:lpstr>Quoting European study on preservation</vt:lpstr>
      <vt:lpstr>Présentation PowerPoint</vt:lpstr>
      <vt:lpstr>What to preserve ?</vt:lpstr>
      <vt:lpstr>Legal questions</vt:lpstr>
      <vt:lpstr>Political agenda</vt:lpstr>
      <vt:lpstr>DAEFH wish list</vt:lpstr>
      <vt:lpstr>DAEFH findings for Film Heritage</vt:lpstr>
      <vt:lpstr>DAEFH findings for fresh film</vt:lpstr>
      <vt:lpstr>DAEFH findings for Heritage preservation</vt:lpstr>
      <vt:lpstr>DAEFH proposals</vt:lpstr>
      <vt:lpstr>Technical Agenda</vt:lpstr>
      <vt:lpstr>Our involvement</vt:lpstr>
      <vt:lpstr>Useful links</vt:lpstr>
    </vt:vector>
  </TitlesOfParts>
  <Company>Doremi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Helt, Francois</dc:creator>
  <cp:lastModifiedBy>François</cp:lastModifiedBy>
  <cp:revision>58</cp:revision>
  <dcterms:created xsi:type="dcterms:W3CDTF">2012-11-06T09:44:17Z</dcterms:created>
  <dcterms:modified xsi:type="dcterms:W3CDTF">2012-11-19T09:23:04Z</dcterms:modified>
</cp:coreProperties>
</file>