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mov" ContentType="video/unknown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7" r:id="rId2"/>
    <p:sldId id="468" r:id="rId3"/>
    <p:sldId id="469" r:id="rId4"/>
    <p:sldId id="331" r:id="rId5"/>
    <p:sldId id="332" r:id="rId6"/>
    <p:sldId id="398" r:id="rId7"/>
    <p:sldId id="399" r:id="rId8"/>
    <p:sldId id="400" r:id="rId9"/>
    <p:sldId id="402" r:id="rId10"/>
    <p:sldId id="403" r:id="rId11"/>
    <p:sldId id="404" r:id="rId12"/>
    <p:sldId id="405" r:id="rId13"/>
    <p:sldId id="406" r:id="rId14"/>
    <p:sldId id="407" r:id="rId15"/>
    <p:sldId id="408" r:id="rId16"/>
    <p:sldId id="409" r:id="rId17"/>
    <p:sldId id="412" r:id="rId18"/>
    <p:sldId id="390" r:id="rId19"/>
    <p:sldId id="419" r:id="rId20"/>
    <p:sldId id="459" r:id="rId21"/>
    <p:sldId id="391" r:id="rId22"/>
    <p:sldId id="371" r:id="rId23"/>
    <p:sldId id="320" r:id="rId24"/>
    <p:sldId id="442" r:id="rId25"/>
    <p:sldId id="443" r:id="rId26"/>
    <p:sldId id="444" r:id="rId27"/>
    <p:sldId id="445" r:id="rId28"/>
    <p:sldId id="446" r:id="rId29"/>
    <p:sldId id="383" r:id="rId30"/>
    <p:sldId id="384" r:id="rId31"/>
    <p:sldId id="450" r:id="rId32"/>
    <p:sldId id="451" r:id="rId33"/>
    <p:sldId id="452" r:id="rId34"/>
    <p:sldId id="453" r:id="rId35"/>
    <p:sldId id="385" r:id="rId36"/>
    <p:sldId id="392" r:id="rId37"/>
    <p:sldId id="416" r:id="rId38"/>
    <p:sldId id="389" r:id="rId39"/>
    <p:sldId id="393" r:id="rId40"/>
    <p:sldId id="359" r:id="rId41"/>
    <p:sldId id="455" r:id="rId42"/>
    <p:sldId id="456" r:id="rId43"/>
    <p:sldId id="457" r:id="rId44"/>
    <p:sldId id="458" r:id="rId45"/>
    <p:sldId id="394" r:id="rId46"/>
    <p:sldId id="395" r:id="rId47"/>
    <p:sldId id="463" r:id="rId48"/>
    <p:sldId id="464" r:id="rId49"/>
    <p:sldId id="465" r:id="rId50"/>
    <p:sldId id="466" r:id="rId51"/>
    <p:sldId id="421" r:id="rId52"/>
  </p:sldIdLst>
  <p:sldSz cx="9144000" cy="5143500" type="screen16x9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FEAC5D"/>
    <a:srgbClr val="C8C3BF"/>
    <a:srgbClr val="9FFFFF"/>
    <a:srgbClr val="1CE3FF"/>
    <a:srgbClr val="F0730E"/>
    <a:srgbClr val="00B4C8"/>
    <a:srgbClr val="3FCEE3"/>
    <a:srgbClr val="4DAAB6"/>
    <a:srgbClr val="4AB6D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853" autoAdjust="0"/>
    <p:restoredTop sz="92984" autoAdjust="0"/>
  </p:normalViewPr>
  <p:slideViewPr>
    <p:cSldViewPr snapToGrid="0" snapToObjects="1">
      <p:cViewPr varScale="1">
        <p:scale>
          <a:sx n="103" d="100"/>
          <a:sy n="103" d="100"/>
        </p:scale>
        <p:origin x="-780" y="-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FC174-76C8-8445-BD9A-67BC7DAF3D04}" type="datetimeFigureOut">
              <a:rPr lang="fi-FI" smtClean="0"/>
              <a:pPr/>
              <a:t>26.11.2018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C32381-4117-0A49-B77E-8B21178EF614}" type="slidenum">
              <a:rPr lang="fi-FI" smtClean="0"/>
              <a:pPr/>
              <a:t>‹N°›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861000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I THINK AND I HOPE WE SHARE THE SAME BATTLE</a:t>
            </a:r>
          </a:p>
          <a:p>
            <a:r>
              <a:rPr lang="fi-FI" dirty="0" smtClean="0"/>
              <a:t>BATTLE</a:t>
            </a:r>
            <a:r>
              <a:rPr lang="fi-FI" baseline="0" dirty="0" smtClean="0"/>
              <a:t> FOR RELEVANCE + LEGITIMATION + APPRECIATION </a:t>
            </a:r>
            <a:r>
              <a:rPr lang="mr-IN" baseline="0" dirty="0" smtClean="0"/>
              <a:t>–</a:t>
            </a:r>
            <a:r>
              <a:rPr lang="fi-FI" baseline="0" dirty="0" smtClean="0"/>
              <a:t> ALSO AMONG 15-30 AND 30-45 YEARS OLD WHO’LL DECIDE OUR FUTURE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32381-4117-0A49-B77E-8B21178EF614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71888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VOD </a:t>
            </a:r>
            <a:r>
              <a:rPr lang="fi-FI" dirty="0" err="1" smtClean="0"/>
              <a:t>service</a:t>
            </a:r>
            <a:r>
              <a:rPr lang="fi-FI" dirty="0" smtClean="0"/>
              <a:t> </a:t>
            </a:r>
            <a:r>
              <a:rPr lang="fi-FI" dirty="0" err="1" smtClean="0"/>
              <a:t>opened</a:t>
            </a:r>
            <a:r>
              <a:rPr lang="fi-FI" baseline="0" dirty="0" smtClean="0"/>
              <a:t> 2007, VOD </a:t>
            </a:r>
            <a:r>
              <a:rPr lang="fi-FI" baseline="0" dirty="0" err="1" smtClean="0"/>
              <a:t>catalog</a:t>
            </a:r>
            <a:r>
              <a:rPr lang="fi-FI" baseline="0" dirty="0" smtClean="0"/>
              <a:t> </a:t>
            </a:r>
            <a:r>
              <a:rPr lang="fi-FI" baseline="0" dirty="0" err="1" smtClean="0"/>
              <a:t>publishin</a:t>
            </a:r>
            <a:r>
              <a:rPr lang="fi-FI" baseline="0" dirty="0" smtClean="0"/>
              <a:t> 2015 </a:t>
            </a:r>
            <a:r>
              <a:rPr lang="fi-FI" baseline="0" dirty="0" err="1" smtClean="0"/>
              <a:t>both</a:t>
            </a:r>
            <a:r>
              <a:rPr lang="fi-FI" baseline="0" dirty="0" smtClean="0"/>
              <a:t> </a:t>
            </a:r>
            <a:r>
              <a:rPr lang="fi-FI" baseline="0" dirty="0" err="1" smtClean="0"/>
              <a:t>first</a:t>
            </a:r>
            <a:r>
              <a:rPr lang="fi-FI" baseline="0" dirty="0" smtClean="0"/>
              <a:t> </a:t>
            </a:r>
            <a:r>
              <a:rPr lang="fi-FI" baseline="0" dirty="0" err="1" smtClean="0"/>
              <a:t>or</a:t>
            </a:r>
            <a:r>
              <a:rPr lang="fi-FI" baseline="0" dirty="0" smtClean="0"/>
              <a:t> </a:t>
            </a:r>
            <a:r>
              <a:rPr lang="fi-FI" baseline="0" dirty="0" err="1" smtClean="0"/>
              <a:t>near</a:t>
            </a:r>
            <a:r>
              <a:rPr lang="fi-FI" baseline="0" dirty="0" smtClean="0"/>
              <a:t> </a:t>
            </a:r>
            <a:r>
              <a:rPr lang="fi-FI" baseline="0" dirty="0" err="1" smtClean="0"/>
              <a:t>first</a:t>
            </a:r>
            <a:r>
              <a:rPr lang="fi-FI" baseline="0" dirty="0" smtClean="0"/>
              <a:t> in Europe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32381-4117-0A49-B77E-8B21178EF614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2322228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41e4b3cf6b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g41e4b3cf6b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600" dirty="0" smtClean="0"/>
              <a:t>#LOVEMILLA</a:t>
            </a:r>
            <a:r>
              <a:rPr lang="fi-FI" sz="1600" baseline="0" dirty="0" smtClean="0"/>
              <a:t>, OUR FIRST SUCCESS WITH 15-20 YEARS OLD </a:t>
            </a:r>
            <a:r>
              <a:rPr lang="mr-IN" sz="1600" baseline="0" dirty="0" smtClean="0"/>
              <a:t>–</a:t>
            </a:r>
            <a:r>
              <a:rPr lang="fi-FI" sz="1600" baseline="0" dirty="0" smtClean="0"/>
              <a:t> SUMMER 2013</a:t>
            </a:r>
            <a:endParaRPr lang="fi-FI" sz="160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32381-4117-0A49-B77E-8B21178EF614}" type="slidenum">
              <a:rPr lang="fi-FI" smtClean="0"/>
              <a:pPr/>
              <a:t>19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279587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064" y="8685046"/>
            <a:ext cx="2972335" cy="457493"/>
          </a:xfrm>
          <a:prstGeom prst="rect">
            <a:avLst/>
          </a:prstGeom>
          <a:ln/>
        </p:spPr>
        <p:txBody>
          <a:bodyPr/>
          <a:lstStyle/>
          <a:p>
            <a:fld id="{F5DF9784-CA31-4648-8EE9-7EBACA3F5BA8}" type="slidenum">
              <a:rPr lang="en-US"/>
              <a:pPr/>
              <a:t>32</a:t>
            </a:fld>
            <a:endParaRPr lang="en-US"/>
          </a:p>
        </p:txBody>
      </p:sp>
      <p:sp>
        <p:nvSpPr>
          <p:cNvPr id="142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31825" y="304800"/>
            <a:ext cx="8126413" cy="4572000"/>
          </a:xfrm>
          <a:ln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064" y="8685046"/>
            <a:ext cx="2972335" cy="457493"/>
          </a:xfrm>
          <a:prstGeom prst="rect">
            <a:avLst/>
          </a:prstGeom>
          <a:ln/>
        </p:spPr>
        <p:txBody>
          <a:bodyPr/>
          <a:lstStyle/>
          <a:p>
            <a:fld id="{F5DF9784-CA31-4648-8EE9-7EBACA3F5BA8}" type="slidenum">
              <a:rPr lang="en-US"/>
              <a:pPr/>
              <a:t>33</a:t>
            </a:fld>
            <a:endParaRPr lang="en-US"/>
          </a:p>
        </p:txBody>
      </p:sp>
      <p:sp>
        <p:nvSpPr>
          <p:cNvPr id="142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31825" y="304800"/>
            <a:ext cx="8126413" cy="4572000"/>
          </a:xfrm>
          <a:ln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064" y="8685046"/>
            <a:ext cx="2972335" cy="457493"/>
          </a:xfrm>
          <a:prstGeom prst="rect">
            <a:avLst/>
          </a:prstGeom>
          <a:ln/>
        </p:spPr>
        <p:txBody>
          <a:bodyPr/>
          <a:lstStyle/>
          <a:p>
            <a:fld id="{F5DF9784-CA31-4648-8EE9-7EBACA3F5BA8}" type="slidenum">
              <a:rPr lang="en-US"/>
              <a:pPr/>
              <a:t>34</a:t>
            </a:fld>
            <a:endParaRPr lang="en-US"/>
          </a:p>
        </p:txBody>
      </p:sp>
      <p:sp>
        <p:nvSpPr>
          <p:cNvPr id="142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31825" y="304800"/>
            <a:ext cx="8126413" cy="4572000"/>
          </a:xfrm>
          <a:ln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B433-0BA8-CC4A-B6B2-E8E0CDA43C7E}" type="datetimeFigureOut">
              <a:rPr lang="fi-FI" smtClean="0"/>
              <a:pPr/>
              <a:t>26.11.2018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5803-7D04-554F-8ADC-E24AA9706EF9}" type="slidenum">
              <a:rPr lang="fi-FI" smtClean="0"/>
              <a:pPr/>
              <a:t>‹N°›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326688261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B433-0BA8-CC4A-B6B2-E8E0CDA43C7E}" type="datetimeFigureOut">
              <a:rPr lang="fi-FI" smtClean="0"/>
              <a:pPr/>
              <a:t>26.11.2018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5803-7D04-554F-8ADC-E24AA9706EF9}" type="slidenum">
              <a:rPr lang="fi-FI" smtClean="0"/>
              <a:pPr/>
              <a:t>‹N°›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28720251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B433-0BA8-CC4A-B6B2-E8E0CDA43C7E}" type="datetimeFigureOut">
              <a:rPr lang="fi-FI" smtClean="0"/>
              <a:pPr/>
              <a:t>26.11.2018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5803-7D04-554F-8ADC-E24AA9706EF9}" type="slidenum">
              <a:rPr lang="fi-FI" smtClean="0"/>
              <a:pPr/>
              <a:t>‹N°›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162870377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0" y="954167"/>
            <a:ext cx="533400" cy="1833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/>
              <a:t>‹N°›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316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097691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492470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58039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258061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984864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842898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B433-0BA8-CC4A-B6B2-E8E0CDA43C7E}" type="datetimeFigureOut">
              <a:rPr lang="fi-FI" smtClean="0"/>
              <a:pPr/>
              <a:t>26.11.2018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5803-7D04-554F-8ADC-E24AA9706EF9}" type="slidenum">
              <a:rPr lang="fi-FI" smtClean="0"/>
              <a:pPr/>
              <a:t>‹N°›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111848353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B433-0BA8-CC4A-B6B2-E8E0CDA43C7E}" type="datetimeFigureOut">
              <a:rPr lang="fi-FI" smtClean="0"/>
              <a:pPr/>
              <a:t>26.11.2018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5803-7D04-554F-8ADC-E24AA9706EF9}" type="slidenum">
              <a:rPr lang="fi-FI" smtClean="0"/>
              <a:pPr/>
              <a:t>‹N°›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290997648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B433-0BA8-CC4A-B6B2-E8E0CDA43C7E}" type="datetimeFigureOut">
              <a:rPr lang="fi-FI" smtClean="0"/>
              <a:pPr/>
              <a:t>26.11.2018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5803-7D04-554F-8ADC-E24AA9706EF9}" type="slidenum">
              <a:rPr lang="fi-FI" smtClean="0"/>
              <a:pPr/>
              <a:t>‹N°›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262947340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B433-0BA8-CC4A-B6B2-E8E0CDA43C7E}" type="datetimeFigureOut">
              <a:rPr lang="fi-FI" smtClean="0"/>
              <a:pPr/>
              <a:t>26.11.2018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5803-7D04-554F-8ADC-E24AA9706EF9}" type="slidenum">
              <a:rPr lang="fi-FI" smtClean="0"/>
              <a:pPr/>
              <a:t>‹N°›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274146774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B433-0BA8-CC4A-B6B2-E8E0CDA43C7E}" type="datetimeFigureOut">
              <a:rPr lang="fi-FI" smtClean="0"/>
              <a:pPr/>
              <a:t>26.11.2018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5803-7D04-554F-8ADC-E24AA9706EF9}" type="slidenum">
              <a:rPr lang="fi-FI" smtClean="0"/>
              <a:pPr/>
              <a:t>‹N°›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58451583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B433-0BA8-CC4A-B6B2-E8E0CDA43C7E}" type="datetimeFigureOut">
              <a:rPr lang="fi-FI" smtClean="0"/>
              <a:pPr/>
              <a:t>26.11.2018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5803-7D04-554F-8ADC-E24AA9706EF9}" type="slidenum">
              <a:rPr lang="fi-FI" smtClean="0"/>
              <a:pPr/>
              <a:t>‹N°›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157910508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0480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B433-0BA8-CC4A-B6B2-E8E0CDA43C7E}" type="datetimeFigureOut">
              <a:rPr lang="fi-FI" smtClean="0"/>
              <a:pPr/>
              <a:t>26.11.2018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5803-7D04-554F-8ADC-E24AA9706EF9}" type="slidenum">
              <a:rPr lang="fi-FI" smtClean="0"/>
              <a:pPr/>
              <a:t>‹N°›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77647203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402551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B433-0BA8-CC4A-B6B2-E8E0CDA43C7E}" type="datetimeFigureOut">
              <a:rPr lang="fi-FI" smtClean="0"/>
              <a:pPr/>
              <a:t>26.11.2018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5803-7D04-554F-8ADC-E24AA9706EF9}" type="slidenum">
              <a:rPr lang="fi-FI" smtClean="0"/>
              <a:pPr/>
              <a:t>‹N°›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308373797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4B433-0BA8-CC4A-B6B2-E8E0CDA43C7E}" type="datetimeFigureOut">
              <a:rPr lang="fi-FI" smtClean="0"/>
              <a:pPr/>
              <a:t>26.11.2018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E5803-7D04-554F-8ADC-E24AA9706EF9}" type="slidenum">
              <a:rPr lang="fi-FI" smtClean="0"/>
              <a:pPr/>
              <a:t>‹N°›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235531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5" r:id="rId13"/>
    <p:sldLayoutId id="2147483666" r:id="rId14"/>
    <p:sldLayoutId id="2147483667" r:id="rId15"/>
    <p:sldLayoutId id="2147483669" r:id="rId16"/>
    <p:sldLayoutId id="2147483670" r:id="rId17"/>
    <p:sldLayoutId id="2147483671" r:id="rId18"/>
  </p:sldLayoutIdLst>
  <p:transition spd="slow"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mov"/><Relationship Id="rId5" Type="http://schemas.openxmlformats.org/officeDocument/2006/relationships/image" Target="../media/image20.png"/><Relationship Id="rId4" Type="http://schemas.microsoft.com/office/2007/relationships/media" Target="../media/media1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mailto:raimolang@gmail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cardboardcrash.nfb.ca/" TargetMode="External"/><Relationship Id="rId3" Type="http://schemas.openxmlformats.org/officeDocument/2006/relationships/hyperlink" Target="https://www.youtube.com/watch?v=rfh-64s5va4" TargetMode="External"/><Relationship Id="rId7" Type="http://schemas.openxmlformats.org/officeDocument/2006/relationships/image" Target="../media/image41.jpeg"/><Relationship Id="rId12" Type="http://schemas.openxmlformats.org/officeDocument/2006/relationships/image" Target="../media/image6.png"/><Relationship Id="rId2" Type="http://schemas.openxmlformats.org/officeDocument/2006/relationships/hyperlink" Target="http://teatimeresearch.com/aleppo-helsinki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ay.google.com/store/apps/details?id=ca.nfb.cardboardcrash.sundance" TargetMode="External"/><Relationship Id="rId11" Type="http://schemas.openxmlformats.org/officeDocument/2006/relationships/image" Target="../media/image5.jpeg"/><Relationship Id="rId5" Type="http://schemas.openxmlformats.org/officeDocument/2006/relationships/hyperlink" Target="http://www.notesonblindness.co.uk/vr/" TargetMode="External"/><Relationship Id="rId10" Type="http://schemas.openxmlformats.org/officeDocument/2006/relationships/image" Target="../media/image43.jpeg"/><Relationship Id="rId4" Type="http://schemas.openxmlformats.org/officeDocument/2006/relationships/hyperlink" Target="https://www.youtube.com/watch?v=AqdMGaGofow" TargetMode="External"/><Relationship Id="rId9" Type="http://schemas.openxmlformats.org/officeDocument/2006/relationships/image" Target="../media/image4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dragonslay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28" y="2971649"/>
            <a:ext cx="3707872" cy="2171863"/>
          </a:xfrm>
          <a:prstGeom prst="rect">
            <a:avLst/>
          </a:prstGeom>
        </p:spPr>
      </p:pic>
      <p:pic>
        <p:nvPicPr>
          <p:cNvPr id="7" name="Kuva 6" descr="hulahula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351" y="1"/>
            <a:ext cx="3281351" cy="1922030"/>
          </a:xfrm>
          <a:prstGeom prst="rect">
            <a:avLst/>
          </a:prstGeom>
        </p:spPr>
      </p:pic>
      <p:pic>
        <p:nvPicPr>
          <p:cNvPr id="5" name="Kuva 4" descr="alinajaidänmatka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9" y="-10034"/>
            <a:ext cx="3940473" cy="2308108"/>
          </a:xfrm>
          <a:prstGeom prst="rect">
            <a:avLst/>
          </a:prstGeom>
        </p:spPr>
      </p:pic>
      <p:pic>
        <p:nvPicPr>
          <p:cNvPr id="8" name="Kuva 7" descr="sekasin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2708210"/>
            <a:ext cx="4157603" cy="2435290"/>
          </a:xfrm>
          <a:prstGeom prst="rect">
            <a:avLst/>
          </a:prstGeom>
        </p:spPr>
      </p:pic>
      <p:sp>
        <p:nvSpPr>
          <p:cNvPr id="9" name="Tekstiruutu 8"/>
          <p:cNvSpPr txBox="1"/>
          <p:nvPr/>
        </p:nvSpPr>
        <p:spPr>
          <a:xfrm>
            <a:off x="4627493" y="4832206"/>
            <a:ext cx="808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 smtClean="0"/>
              <a:t>27092018</a:t>
            </a:r>
            <a:endParaRPr lang="fi-FI" sz="1200" dirty="0"/>
          </a:p>
        </p:txBody>
      </p:sp>
      <p:pic>
        <p:nvPicPr>
          <p:cNvPr id="10" name="Kuva 9" descr="LAB-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5" y="13"/>
            <a:ext cx="389355" cy="300419"/>
          </a:xfrm>
          <a:prstGeom prst="rect">
            <a:avLst/>
          </a:prstGeom>
        </p:spPr>
      </p:pic>
      <p:pic>
        <p:nvPicPr>
          <p:cNvPr id="11" name="Shape 20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840" y="47338"/>
            <a:ext cx="237089" cy="2430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uorakulmio 1"/>
          <p:cNvSpPr/>
          <p:nvPr/>
        </p:nvSpPr>
        <p:spPr>
          <a:xfrm>
            <a:off x="2198941" y="4243254"/>
            <a:ext cx="323718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/>
              <a:t>Raimo Lang </a:t>
            </a:r>
          </a:p>
          <a:p>
            <a:pPr algn="r"/>
            <a:r>
              <a:rPr lang="en-US" sz="1100" dirty="0" err="1" smtClean="0"/>
              <a:t>raimo.lang@yle.fi</a:t>
            </a:r>
            <a:r>
              <a:rPr lang="en-US" sz="1100" dirty="0" smtClean="0"/>
              <a:t>  </a:t>
            </a:r>
          </a:p>
          <a:p>
            <a:pPr algn="r"/>
            <a:r>
              <a:rPr lang="en-US" sz="1100" dirty="0" smtClean="0"/>
              <a:t>+</a:t>
            </a:r>
            <a:r>
              <a:rPr lang="en-US" sz="1100" dirty="0"/>
              <a:t>358408307990</a:t>
            </a:r>
            <a:endParaRPr lang="fi-FI" sz="1100" dirty="0"/>
          </a:p>
        </p:txBody>
      </p:sp>
      <p:sp>
        <p:nvSpPr>
          <p:cNvPr id="12" name="Tekstiruutu 11"/>
          <p:cNvSpPr txBox="1"/>
          <p:nvPr/>
        </p:nvSpPr>
        <p:spPr>
          <a:xfrm>
            <a:off x="865792" y="1886823"/>
            <a:ext cx="65325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 smtClean="0"/>
              <a:t>DATA AND USER INSIGHTS </a:t>
            </a:r>
          </a:p>
          <a:p>
            <a:r>
              <a:rPr lang="fi-FI" sz="2400" dirty="0"/>
              <a:t>	</a:t>
            </a:r>
            <a:r>
              <a:rPr lang="fi-FI" sz="2400" dirty="0" smtClean="0"/>
              <a:t>			FOR CREATION AND DEVELOPMENT</a:t>
            </a:r>
            <a:endParaRPr lang="fi-FI" sz="2400" dirty="0"/>
          </a:p>
        </p:txBody>
      </p:sp>
    </p:spTree>
    <p:extLst>
      <p:ext uri="{BB962C8B-B14F-4D97-AF65-F5344CB8AC3E}">
        <p14:creationId xmlns="" xmlns:p14="http://schemas.microsoft.com/office/powerpoint/2010/main" val="35201439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4555" y="171859"/>
            <a:ext cx="8782809" cy="3223676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/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sz="6000" dirty="0" smtClean="0">
                <a:solidFill>
                  <a:schemeClr val="bg1"/>
                </a:solidFill>
              </a:rPr>
              <a:t>LOOKING BACK :</a:t>
            </a:r>
            <a:br>
              <a:rPr lang="fi-FI" sz="6000" dirty="0" smtClean="0">
                <a:solidFill>
                  <a:schemeClr val="bg1"/>
                </a:solidFill>
              </a:rPr>
            </a:br>
            <a:r>
              <a:rPr lang="fi-FI" sz="6000" dirty="0">
                <a:solidFill>
                  <a:schemeClr val="bg1"/>
                </a:solidFill>
              </a:rPr>
              <a:t/>
            </a:r>
            <a:br>
              <a:rPr lang="fi-FI" sz="6000" dirty="0">
                <a:solidFill>
                  <a:schemeClr val="bg1"/>
                </a:solidFill>
              </a:rPr>
            </a:br>
            <a:r>
              <a:rPr lang="fi-FI" sz="6000" dirty="0" smtClean="0">
                <a:solidFill>
                  <a:schemeClr val="bg1"/>
                </a:solidFill>
              </a:rPr>
              <a:t>DATA SCIENCE </a:t>
            </a:r>
            <a:br>
              <a:rPr lang="fi-FI" sz="6000" dirty="0" smtClean="0">
                <a:solidFill>
                  <a:schemeClr val="bg1"/>
                </a:solidFill>
              </a:rPr>
            </a:br>
            <a:r>
              <a:rPr lang="fi-FI" sz="6000" dirty="0" smtClean="0">
                <a:solidFill>
                  <a:schemeClr val="bg1"/>
                </a:solidFill>
              </a:rPr>
              <a:t>/ ANALYTICS</a:t>
            </a:r>
            <a:br>
              <a:rPr lang="fi-FI" sz="6000" dirty="0" smtClean="0">
                <a:solidFill>
                  <a:schemeClr val="bg1"/>
                </a:solidFill>
              </a:rPr>
            </a:br>
            <a:r>
              <a:rPr lang="fi-FI" sz="6000" dirty="0" smtClean="0">
                <a:solidFill>
                  <a:schemeClr val="bg1"/>
                </a:solidFill>
              </a:rPr>
              <a:t>OF OUR CONTENT</a:t>
            </a:r>
            <a:r>
              <a:rPr lang="fi-FI" sz="6700" dirty="0" smtClean="0">
                <a:solidFill>
                  <a:schemeClr val="bg1"/>
                </a:solidFill>
              </a:rPr>
              <a:t/>
            </a:r>
            <a:br>
              <a:rPr lang="fi-FI" sz="6700" dirty="0" smtClean="0">
                <a:solidFill>
                  <a:schemeClr val="bg1"/>
                </a:solidFill>
              </a:rPr>
            </a:br>
            <a:r>
              <a:rPr lang="fi-FI" sz="2800" dirty="0" smtClean="0">
                <a:solidFill>
                  <a:srgbClr val="FF0000"/>
                </a:solidFill>
              </a:rPr>
              <a:t>- FOR MANAGERS &amp; LEGITIMATION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7425377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7"/>
          <p:cNvPicPr preferRelativeResize="0"/>
          <p:nvPr/>
        </p:nvPicPr>
        <p:blipFill rotWithShape="1">
          <a:blip r:embed="rId3">
            <a:alphaModFix/>
          </a:blip>
          <a:srcRect t="3701" b="18707"/>
          <a:stretch/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7"/>
          <p:cNvSpPr txBox="1">
            <a:spLocks noGrp="1"/>
          </p:cNvSpPr>
          <p:nvPr>
            <p:ph type="ctrTitle"/>
          </p:nvPr>
        </p:nvSpPr>
        <p:spPr>
          <a:xfrm>
            <a:off x="75" y="2534850"/>
            <a:ext cx="9144000" cy="128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4C8"/>
              </a:buClr>
              <a:buFont typeface="Arial"/>
              <a:buNone/>
            </a:pPr>
            <a:r>
              <a:rPr lang="fi-FI" dirty="0">
                <a:solidFill>
                  <a:srgbClr val="FFFFFF"/>
                </a:solidFill>
              </a:rPr>
              <a:t>Viihteen verkkodataa 2018</a:t>
            </a:r>
            <a:endParaRPr sz="3600" b="0" i="0" u="none" strike="noStrike" cap="none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" name="Google Shape;103;p17"/>
          <p:cNvSpPr txBox="1">
            <a:spLocks noGrp="1"/>
          </p:cNvSpPr>
          <p:nvPr>
            <p:ph type="dt" idx="4294967295"/>
          </p:nvPr>
        </p:nvSpPr>
        <p:spPr>
          <a:xfrm>
            <a:off x="27816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0A1E"/>
              </a:buClr>
              <a:buFont typeface="Open Sans"/>
              <a:buNone/>
            </a:pPr>
            <a:r>
              <a:rPr lang="fi-FI">
                <a:solidFill>
                  <a:srgbClr val="FFFFFF"/>
                </a:solidFill>
              </a:rPr>
              <a:t>14.9.2018</a:t>
            </a:r>
            <a:endParaRPr sz="11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" name="Google Shape;104;p17"/>
          <p:cNvSpPr txBox="1">
            <a:spLocks noGrp="1"/>
          </p:cNvSpPr>
          <p:nvPr>
            <p:ph type="ftr" idx="4294967295"/>
          </p:nvPr>
        </p:nvSpPr>
        <p:spPr>
          <a:xfrm>
            <a:off x="2699791" y="4767262"/>
            <a:ext cx="374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0A1E"/>
              </a:buClr>
              <a:buFont typeface="Open Sans"/>
              <a:buNone/>
            </a:pPr>
            <a:r>
              <a:rPr lang="fi-FI" sz="12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Luovat sisällöt/</a:t>
            </a:r>
            <a:r>
              <a:rPr lang="fi-FI" sz="1200">
                <a:solidFill>
                  <a:srgbClr val="FFFFFF"/>
                </a:solidFill>
              </a:rPr>
              <a:t>Erno Paunonen &amp; Susanna Snell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105" name="Google Shape;105;p17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C1647"/>
              </a:buClr>
              <a:buFont typeface="Open Sans"/>
              <a:buNone/>
            </a:pPr>
            <a:fld id="{00000000-1234-1234-1234-123412341234}" type="slidenum">
              <a:rPr lang="fi-FI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C1647"/>
                </a:buClr>
                <a:buFont typeface="Open Sans"/>
                <a:buNone/>
              </a:pPr>
              <a:t>11</a:t>
            </a:fld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1"/>
          </p:nvPr>
        </p:nvSpPr>
        <p:spPr>
          <a:xfrm>
            <a:off x="75" y="3290210"/>
            <a:ext cx="9144000" cy="5502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rgbClr val="FFFFFF"/>
                </a:solidFill>
              </a:rPr>
              <a:t>Tapahtumat, katalogiviihde ja studioviihde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2870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54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5" name="Google Shape;315;p29"/>
          <p:cNvSpPr txBox="1">
            <a:spLocks noGrp="1"/>
          </p:cNvSpPr>
          <p:nvPr>
            <p:ph type="dt" idx="10"/>
          </p:nvPr>
        </p:nvSpPr>
        <p:spPr>
          <a:xfrm>
            <a:off x="27816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0A1E"/>
              </a:buClr>
              <a:buFont typeface="Open Sans"/>
              <a:buNone/>
            </a:pPr>
            <a:r>
              <a:rPr lang="fi-FI">
                <a:solidFill>
                  <a:srgbClr val="E4E6E7"/>
                </a:solidFill>
              </a:rPr>
              <a:t>14.9.2018</a:t>
            </a:r>
            <a:endParaRPr sz="1100" b="0" i="0" u="none" strike="noStrike" cap="none">
              <a:solidFill>
                <a:srgbClr val="E4E6E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6" name="Google Shape;316;p29"/>
          <p:cNvSpPr txBox="1">
            <a:spLocks noGrp="1"/>
          </p:cNvSpPr>
          <p:nvPr>
            <p:ph type="ftr" idx="11"/>
          </p:nvPr>
        </p:nvSpPr>
        <p:spPr>
          <a:xfrm>
            <a:off x="2699791" y="4767262"/>
            <a:ext cx="374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0A1E"/>
              </a:buClr>
              <a:buFont typeface="Open Sans"/>
              <a:buNone/>
            </a:pPr>
            <a:r>
              <a:rPr lang="fi-FI" sz="1200" b="0" i="0" u="none" strike="noStrike" cap="none">
                <a:solidFill>
                  <a:srgbClr val="E4E6E7"/>
                </a:solidFill>
                <a:latin typeface="Open Sans"/>
                <a:ea typeface="Open Sans"/>
                <a:cs typeface="Open Sans"/>
                <a:sym typeface="Open Sans"/>
              </a:rPr>
              <a:t>Luovat sisällöt/</a:t>
            </a:r>
            <a:r>
              <a:rPr lang="fi-FI" sz="1200">
                <a:solidFill>
                  <a:srgbClr val="E4E6E7"/>
                </a:solidFill>
              </a:rPr>
              <a:t>Erno Paunonen</a:t>
            </a:r>
            <a:endParaRPr sz="1200">
              <a:solidFill>
                <a:srgbClr val="E4E6E7"/>
              </a:solidFill>
            </a:endParaRPr>
          </a:p>
        </p:txBody>
      </p:sp>
      <p:sp>
        <p:nvSpPr>
          <p:cNvPr id="317" name="Google Shape;317;p29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>
                <a:solidFill>
                  <a:srgbClr val="E4E6E7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>
              <a:solidFill>
                <a:srgbClr val="E4E6E7"/>
              </a:solidFill>
            </a:endParaRPr>
          </a:p>
        </p:txBody>
      </p:sp>
      <p:sp>
        <p:nvSpPr>
          <p:cNvPr id="318" name="Google Shape;318;p29"/>
          <p:cNvSpPr txBox="1">
            <a:spLocks noGrp="1"/>
          </p:cNvSpPr>
          <p:nvPr>
            <p:ph type="title"/>
          </p:nvPr>
        </p:nvSpPr>
        <p:spPr>
          <a:xfrm>
            <a:off x="820024" y="75546"/>
            <a:ext cx="7512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4C8"/>
              </a:buClr>
              <a:buFont typeface="Arial"/>
              <a:buNone/>
            </a:pPr>
            <a:r>
              <a:rPr lang="fi-FI" sz="2400" dirty="0"/>
              <a:t>Noin viikon studio</a:t>
            </a:r>
            <a:endParaRPr sz="2400" b="0" i="0" u="none" strike="noStrike" cap="none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0" name="Google Shape;320;p29"/>
          <p:cNvSpPr txBox="1"/>
          <p:nvPr/>
        </p:nvSpPr>
        <p:spPr>
          <a:xfrm>
            <a:off x="4886775" y="1068750"/>
            <a:ext cx="1949100" cy="4296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/>
              <a:t>Noin viikon studio ei ole kivunnut Noin Viikon uutisten tuottamiin lukuihin.</a:t>
            </a:r>
            <a:endParaRPr sz="800"/>
          </a:p>
        </p:txBody>
      </p:sp>
      <p:pic>
        <p:nvPicPr>
          <p:cNvPr id="321" name="Google Shape;32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1925" y="2082925"/>
            <a:ext cx="288000" cy="3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1925" y="2301250"/>
            <a:ext cx="288000" cy="3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9"/>
          <p:cNvSpPr txBox="1"/>
          <p:nvPr/>
        </p:nvSpPr>
        <p:spPr>
          <a:xfrm>
            <a:off x="7598375" y="1941450"/>
            <a:ext cx="421500" cy="2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/>
              <a:t>2018</a:t>
            </a:r>
            <a:endParaRPr sz="800"/>
          </a:p>
        </p:txBody>
      </p:sp>
      <p:sp>
        <p:nvSpPr>
          <p:cNvPr id="324" name="Google Shape;324;p29"/>
          <p:cNvSpPr txBox="1"/>
          <p:nvPr/>
        </p:nvSpPr>
        <p:spPr>
          <a:xfrm>
            <a:off x="7598375" y="2174825"/>
            <a:ext cx="4215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/>
              <a:t>2017</a:t>
            </a:r>
            <a:endParaRPr sz="800"/>
          </a:p>
        </p:txBody>
      </p:sp>
      <p:sp>
        <p:nvSpPr>
          <p:cNvPr id="325" name="Google Shape;325;p29"/>
          <p:cNvSpPr txBox="1"/>
          <p:nvPr/>
        </p:nvSpPr>
        <p:spPr>
          <a:xfrm>
            <a:off x="398525" y="3868150"/>
            <a:ext cx="530400" cy="2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>
                <a:solidFill>
                  <a:srgbClr val="E4E6E7"/>
                </a:solidFill>
              </a:rPr>
              <a:t>Yli 45v</a:t>
            </a:r>
            <a:endParaRPr sz="800">
              <a:solidFill>
                <a:srgbClr val="E4E6E7"/>
              </a:solidFill>
            </a:endParaRPr>
          </a:p>
        </p:txBody>
      </p:sp>
      <p:sp>
        <p:nvSpPr>
          <p:cNvPr id="326" name="Google Shape;326;p29"/>
          <p:cNvSpPr txBox="1"/>
          <p:nvPr/>
        </p:nvSpPr>
        <p:spPr>
          <a:xfrm>
            <a:off x="398525" y="4101525"/>
            <a:ext cx="6096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>
                <a:solidFill>
                  <a:srgbClr val="E4E6E7"/>
                </a:solidFill>
              </a:rPr>
              <a:t>Alle 45v</a:t>
            </a:r>
            <a:endParaRPr sz="800">
              <a:solidFill>
                <a:srgbClr val="E4E6E7"/>
              </a:solidFill>
            </a:endParaRPr>
          </a:p>
        </p:txBody>
      </p:sp>
      <p:pic>
        <p:nvPicPr>
          <p:cNvPr id="327" name="Google Shape;32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075" y="3955430"/>
            <a:ext cx="288000" cy="1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075" y="4191740"/>
            <a:ext cx="288000" cy="1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8000" y="828000"/>
            <a:ext cx="7161874" cy="3908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2135468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uk-UA"/>
          </a:p>
        </p:txBody>
      </p:sp>
      <p:sp>
        <p:nvSpPr>
          <p:cNvPr id="4" name="Suorakulmio 3"/>
          <p:cNvSpPr/>
          <p:nvPr/>
        </p:nvSpPr>
        <p:spPr>
          <a:xfrm>
            <a:off x="0" y="16284"/>
            <a:ext cx="9144000" cy="5143500"/>
          </a:xfrm>
          <a:prstGeom prst="rect">
            <a:avLst/>
          </a:prstGeom>
          <a:solidFill>
            <a:srgbClr val="000054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Google Shape;166;p20"/>
          <p:cNvSpPr txBox="1">
            <a:spLocks/>
          </p:cNvSpPr>
          <p:nvPr/>
        </p:nvSpPr>
        <p:spPr>
          <a:xfrm>
            <a:off x="27816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30A1E"/>
              </a:buClr>
              <a:buFont typeface="Open Sans"/>
              <a:buNone/>
            </a:pPr>
            <a:r>
              <a:rPr lang="hr-HR" smtClean="0">
                <a:solidFill>
                  <a:srgbClr val="E4E6E7"/>
                </a:solidFill>
              </a:rPr>
              <a:t>14.9.2018</a:t>
            </a:r>
            <a:endParaRPr lang="hr-HR" sz="1100">
              <a:solidFill>
                <a:srgbClr val="E4E6E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Google Shape;167;p20"/>
          <p:cNvSpPr txBox="1">
            <a:spLocks/>
          </p:cNvSpPr>
          <p:nvPr/>
        </p:nvSpPr>
        <p:spPr>
          <a:xfrm>
            <a:off x="2699791" y="4767262"/>
            <a:ext cx="374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30A1E"/>
              </a:buClr>
              <a:buFont typeface="Open Sans"/>
              <a:buNone/>
            </a:pPr>
            <a:r>
              <a:rPr lang="fi-FI" sz="1200" smtClean="0">
                <a:solidFill>
                  <a:srgbClr val="E4E6E7"/>
                </a:solidFill>
                <a:latin typeface="Open Sans"/>
                <a:ea typeface="Open Sans"/>
                <a:cs typeface="Open Sans"/>
                <a:sym typeface="Open Sans"/>
              </a:rPr>
              <a:t>Luovat sisällöt/</a:t>
            </a:r>
            <a:r>
              <a:rPr lang="fi-FI" sz="1200" smtClean="0">
                <a:solidFill>
                  <a:srgbClr val="E4E6E7"/>
                </a:solidFill>
              </a:rPr>
              <a:t>Erno Paunonen</a:t>
            </a:r>
            <a:endParaRPr lang="fi-FI" sz="1200">
              <a:solidFill>
                <a:srgbClr val="E4E6E7"/>
              </a:solidFill>
            </a:endParaRPr>
          </a:p>
        </p:txBody>
      </p:sp>
      <p:sp>
        <p:nvSpPr>
          <p:cNvPr id="7" name="Google Shape;168;p20"/>
          <p:cNvSpPr txBox="1">
            <a:spLocks/>
          </p:cNvSpPr>
          <p:nvPr/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 smtClean="0">
                <a:solidFill>
                  <a:srgbClr val="E4E6E7"/>
                </a:solidFill>
              </a:rPr>
              <a:pPr/>
              <a:t>13</a:t>
            </a:fld>
            <a:endParaRPr lang="fi-FI">
              <a:solidFill>
                <a:srgbClr val="E4E6E7"/>
              </a:solidFill>
            </a:endParaRPr>
          </a:p>
        </p:txBody>
      </p:sp>
      <p:sp>
        <p:nvSpPr>
          <p:cNvPr id="8" name="Google Shape;169;p20"/>
          <p:cNvSpPr txBox="1">
            <a:spLocks noGrp="1"/>
          </p:cNvSpPr>
          <p:nvPr>
            <p:ph type="title"/>
          </p:nvPr>
        </p:nvSpPr>
        <p:spPr>
          <a:xfrm>
            <a:off x="820024" y="75546"/>
            <a:ext cx="7512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4C8"/>
              </a:buClr>
              <a:buFont typeface="Arial"/>
              <a:buNone/>
            </a:pPr>
            <a:r>
              <a:rPr lang="fi-FI" sz="2400" dirty="0">
                <a:solidFill>
                  <a:schemeClr val="bg1"/>
                </a:solidFill>
              </a:rPr>
              <a:t>Katseluiden etäisyys julkaisusta</a:t>
            </a:r>
            <a:endParaRPr sz="2400" b="0" i="0" u="none" strike="noStrike" cap="none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Google Shape;170;p20"/>
          <p:cNvSpPr txBox="1"/>
          <p:nvPr/>
        </p:nvSpPr>
        <p:spPr>
          <a:xfrm>
            <a:off x="7965450" y="888825"/>
            <a:ext cx="6639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pic>
        <p:nvPicPr>
          <p:cNvPr id="10" name="Google Shape;171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5225" y="2878875"/>
            <a:ext cx="7187550" cy="166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72;p20"/>
          <p:cNvSpPr/>
          <p:nvPr/>
        </p:nvSpPr>
        <p:spPr>
          <a:xfrm>
            <a:off x="7680675" y="2878875"/>
            <a:ext cx="930300" cy="1669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" name="Google Shape;173;p20"/>
          <p:cNvCxnSpPr/>
          <p:nvPr/>
        </p:nvCxnSpPr>
        <p:spPr>
          <a:xfrm flipH="1">
            <a:off x="7377275" y="3123100"/>
            <a:ext cx="420900" cy="1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" name="Google Shape;174;p20"/>
          <p:cNvSpPr txBox="1"/>
          <p:nvPr/>
        </p:nvSpPr>
        <p:spPr>
          <a:xfrm>
            <a:off x="7772025" y="2952900"/>
            <a:ext cx="747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/>
              <a:t>Yli 2vk</a:t>
            </a:r>
            <a:endParaRPr sz="1000"/>
          </a:p>
        </p:txBody>
      </p:sp>
      <p:cxnSp>
        <p:nvCxnSpPr>
          <p:cNvPr id="14" name="Google Shape;175;p20"/>
          <p:cNvCxnSpPr/>
          <p:nvPr/>
        </p:nvCxnSpPr>
        <p:spPr>
          <a:xfrm flipH="1">
            <a:off x="7377275" y="3397000"/>
            <a:ext cx="420900" cy="1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" name="Google Shape;176;p20"/>
          <p:cNvSpPr txBox="1"/>
          <p:nvPr/>
        </p:nvSpPr>
        <p:spPr>
          <a:xfrm>
            <a:off x="7772025" y="3226800"/>
            <a:ext cx="8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/>
              <a:t>8-14 päivää</a:t>
            </a:r>
            <a:endParaRPr sz="1000"/>
          </a:p>
        </p:txBody>
      </p:sp>
      <p:cxnSp>
        <p:nvCxnSpPr>
          <p:cNvPr id="16" name="Google Shape;177;p20"/>
          <p:cNvCxnSpPr/>
          <p:nvPr/>
        </p:nvCxnSpPr>
        <p:spPr>
          <a:xfrm flipH="1">
            <a:off x="7377275" y="3549400"/>
            <a:ext cx="420900" cy="1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Google Shape;178;p20"/>
          <p:cNvSpPr txBox="1"/>
          <p:nvPr/>
        </p:nvSpPr>
        <p:spPr>
          <a:xfrm>
            <a:off x="7772025" y="3379200"/>
            <a:ext cx="8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/>
              <a:t>2-7 päivää</a:t>
            </a:r>
            <a:endParaRPr sz="1000"/>
          </a:p>
        </p:txBody>
      </p:sp>
      <p:cxnSp>
        <p:nvCxnSpPr>
          <p:cNvPr id="18" name="Google Shape;179;p20"/>
          <p:cNvCxnSpPr/>
          <p:nvPr/>
        </p:nvCxnSpPr>
        <p:spPr>
          <a:xfrm flipH="1">
            <a:off x="7377275" y="3916425"/>
            <a:ext cx="420900" cy="1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" name="Google Shape;180;p20"/>
          <p:cNvSpPr txBox="1"/>
          <p:nvPr/>
        </p:nvSpPr>
        <p:spPr>
          <a:xfrm>
            <a:off x="7772025" y="3746225"/>
            <a:ext cx="8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/>
              <a:t>0-1 päivää</a:t>
            </a:r>
            <a:endParaRPr sz="1000"/>
          </a:p>
        </p:txBody>
      </p:sp>
      <p:sp>
        <p:nvSpPr>
          <p:cNvPr id="20" name="Google Shape;181;p20"/>
          <p:cNvSpPr txBox="1"/>
          <p:nvPr/>
        </p:nvSpPr>
        <p:spPr>
          <a:xfrm>
            <a:off x="6778175" y="2137200"/>
            <a:ext cx="2060100" cy="6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>
                <a:solidFill>
                  <a:srgbClr val="EFEFEF"/>
                </a:solidFill>
              </a:rPr>
              <a:t>Videon aloituskertojen osuus Areenassa suhteessa julkaisuaikaan </a:t>
            </a:r>
            <a:endParaRPr sz="1200">
              <a:solidFill>
                <a:srgbClr val="EFEFEF"/>
              </a:solidFill>
            </a:endParaRPr>
          </a:p>
        </p:txBody>
      </p:sp>
      <p:sp>
        <p:nvSpPr>
          <p:cNvPr id="21" name="Google Shape;182;p20"/>
          <p:cNvSpPr txBox="1"/>
          <p:nvPr/>
        </p:nvSpPr>
        <p:spPr>
          <a:xfrm>
            <a:off x="515225" y="853850"/>
            <a:ext cx="6201000" cy="184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-FI" sz="1400" dirty="0"/>
              <a:t>Ensimmäisen viikon aikana tulee huomattava osa produktion katseluista (tummansininen ja violetti alla olevassa kuvassa).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-FI" sz="1400" dirty="0"/>
              <a:t>Tapahtumien kuten Euroviisujen kohdalla huomataan, että käyttö on hyvin julkaisuajankohtaan sidottua.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-FI" sz="1400" dirty="0"/>
              <a:t>Myös studioviihdettä kulutetaan enemmän lähellä julkaisuajankohtaa (Uutisvuoto, Noin viikon studio)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-FI" sz="1400" dirty="0"/>
              <a:t>Pirjon kohdalla samaa päätelmää ei voi vielä tehdä, koska julkaisusta on vasta hieman yli 2 viikkoa.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</p:spTree>
    <p:extLst>
      <p:ext uri="{BB962C8B-B14F-4D97-AF65-F5344CB8AC3E}">
        <p14:creationId xmlns="" xmlns:p14="http://schemas.microsoft.com/office/powerpoint/2010/main" val="52373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uk-UA"/>
          </a:p>
        </p:txBody>
      </p:sp>
      <p:sp>
        <p:nvSpPr>
          <p:cNvPr id="4" name="Suorakulmio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54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Google Shape;138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9625" y="1104141"/>
            <a:ext cx="8504749" cy="33569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9;p19"/>
          <p:cNvSpPr txBox="1">
            <a:spLocks/>
          </p:cNvSpPr>
          <p:nvPr/>
        </p:nvSpPr>
        <p:spPr>
          <a:xfrm>
            <a:off x="27816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30A1E"/>
              </a:buClr>
              <a:buFont typeface="Open Sans"/>
              <a:buNone/>
            </a:pPr>
            <a:r>
              <a:rPr lang="hr-HR" smtClean="0">
                <a:solidFill>
                  <a:srgbClr val="E4E6E7"/>
                </a:solidFill>
              </a:rPr>
              <a:t>14.9.2018</a:t>
            </a:r>
            <a:endParaRPr lang="hr-HR" sz="1100">
              <a:solidFill>
                <a:srgbClr val="E4E6E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140;p19"/>
          <p:cNvSpPr txBox="1">
            <a:spLocks/>
          </p:cNvSpPr>
          <p:nvPr/>
        </p:nvSpPr>
        <p:spPr>
          <a:xfrm>
            <a:off x="2740391" y="4767262"/>
            <a:ext cx="374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30A1E"/>
              </a:buClr>
              <a:buFont typeface="Open Sans"/>
              <a:buNone/>
            </a:pPr>
            <a:r>
              <a:rPr lang="fi-FI" sz="1200" smtClean="0">
                <a:solidFill>
                  <a:srgbClr val="E4E6E7"/>
                </a:solidFill>
                <a:latin typeface="Open Sans"/>
                <a:ea typeface="Open Sans"/>
                <a:cs typeface="Open Sans"/>
                <a:sym typeface="Open Sans"/>
              </a:rPr>
              <a:t>Luovat sisällöt/</a:t>
            </a:r>
            <a:r>
              <a:rPr lang="fi-FI" sz="1200" smtClean="0">
                <a:solidFill>
                  <a:srgbClr val="E4E6E7"/>
                </a:solidFill>
              </a:rPr>
              <a:t>Erno Paunonen</a:t>
            </a:r>
            <a:endParaRPr lang="fi-FI" sz="1200">
              <a:solidFill>
                <a:srgbClr val="E4E6E7"/>
              </a:solidFill>
            </a:endParaRPr>
          </a:p>
        </p:txBody>
      </p:sp>
      <p:sp>
        <p:nvSpPr>
          <p:cNvPr id="8" name="Google Shape;141;p19"/>
          <p:cNvSpPr txBox="1">
            <a:spLocks/>
          </p:cNvSpPr>
          <p:nvPr/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C1647"/>
              </a:buClr>
              <a:buFont typeface="Open Sans"/>
              <a:buNone/>
            </a:pPr>
            <a:fld id="{00000000-1234-1234-1234-123412341234}" type="slidenum">
              <a:rPr lang="fi-FI" smtClean="0">
                <a:solidFill>
                  <a:srgbClr val="E4E6E7"/>
                </a:solidFill>
                <a:latin typeface="Open Sans"/>
                <a:ea typeface="Open Sans"/>
                <a:cs typeface="Open Sans"/>
                <a:sym typeface="Open Sans"/>
              </a:rPr>
              <a:pPr>
                <a:buClr>
                  <a:srgbClr val="0C1647"/>
                </a:buClr>
                <a:buFont typeface="Open Sans"/>
                <a:buNone/>
              </a:pPr>
              <a:t>14</a:t>
            </a:fld>
            <a:endParaRPr lang="fi-FI">
              <a:solidFill>
                <a:srgbClr val="E4E6E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Google Shape;142;p19"/>
          <p:cNvSpPr txBox="1">
            <a:spLocks/>
          </p:cNvSpPr>
          <p:nvPr/>
        </p:nvSpPr>
        <p:spPr>
          <a:xfrm>
            <a:off x="892350" y="316300"/>
            <a:ext cx="77205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00B4C8"/>
              </a:buClr>
            </a:pPr>
            <a:r>
              <a:rPr lang="fi-FI" sz="2000" smtClean="0">
                <a:solidFill>
                  <a:srgbClr val="FFFFFF"/>
                </a:solidFill>
              </a:rPr>
              <a:t>Videoiden aloitukset kulttuurin ja viihteen top 25 produktioihin</a:t>
            </a:r>
            <a:endParaRPr lang="fi-FI" sz="2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0" name="Google Shape;143;p19"/>
          <p:cNvCxnSpPr/>
          <p:nvPr/>
        </p:nvCxnSpPr>
        <p:spPr>
          <a:xfrm>
            <a:off x="7384950" y="1595750"/>
            <a:ext cx="470100" cy="498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" name="Google Shape;144;p19"/>
          <p:cNvSpPr txBox="1"/>
          <p:nvPr/>
        </p:nvSpPr>
        <p:spPr>
          <a:xfrm>
            <a:off x="6823925" y="1325075"/>
            <a:ext cx="5913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Pirjo</a:t>
            </a:r>
            <a:endParaRPr/>
          </a:p>
        </p:txBody>
      </p:sp>
      <p:cxnSp>
        <p:nvCxnSpPr>
          <p:cNvPr id="12" name="Google Shape;145;p19"/>
          <p:cNvCxnSpPr/>
          <p:nvPr/>
        </p:nvCxnSpPr>
        <p:spPr>
          <a:xfrm>
            <a:off x="6967225" y="3440875"/>
            <a:ext cx="354300" cy="482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" name="Google Shape;146;p19"/>
          <p:cNvCxnSpPr/>
          <p:nvPr/>
        </p:nvCxnSpPr>
        <p:spPr>
          <a:xfrm>
            <a:off x="7373300" y="3018400"/>
            <a:ext cx="634200" cy="981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" name="Google Shape;147;p19"/>
          <p:cNvCxnSpPr/>
          <p:nvPr/>
        </p:nvCxnSpPr>
        <p:spPr>
          <a:xfrm>
            <a:off x="5770400" y="3590475"/>
            <a:ext cx="252300" cy="376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148;p19"/>
          <p:cNvCxnSpPr/>
          <p:nvPr/>
        </p:nvCxnSpPr>
        <p:spPr>
          <a:xfrm>
            <a:off x="3697325" y="2949325"/>
            <a:ext cx="344100" cy="712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149;p19"/>
          <p:cNvCxnSpPr/>
          <p:nvPr/>
        </p:nvCxnSpPr>
        <p:spPr>
          <a:xfrm>
            <a:off x="1335125" y="2949325"/>
            <a:ext cx="344100" cy="712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" name="Google Shape;150;p19"/>
          <p:cNvCxnSpPr/>
          <p:nvPr/>
        </p:nvCxnSpPr>
        <p:spPr>
          <a:xfrm>
            <a:off x="1987500" y="3344950"/>
            <a:ext cx="344100" cy="712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" name="Google Shape;151;p19"/>
          <p:cNvSpPr txBox="1"/>
          <p:nvPr/>
        </p:nvSpPr>
        <p:spPr>
          <a:xfrm>
            <a:off x="6449300" y="2690775"/>
            <a:ext cx="15582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/>
              <a:t>Sohvaperunat</a:t>
            </a:r>
            <a:endParaRPr sz="1200"/>
          </a:p>
        </p:txBody>
      </p:sp>
      <p:sp>
        <p:nvSpPr>
          <p:cNvPr id="19" name="Google Shape;152;p19"/>
          <p:cNvSpPr txBox="1"/>
          <p:nvPr/>
        </p:nvSpPr>
        <p:spPr>
          <a:xfrm>
            <a:off x="5917800" y="3113275"/>
            <a:ext cx="15582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/>
              <a:t>Studio Julmahuvi</a:t>
            </a:r>
            <a:endParaRPr sz="1200"/>
          </a:p>
        </p:txBody>
      </p:sp>
      <p:sp>
        <p:nvSpPr>
          <p:cNvPr id="20" name="Google Shape;153;p19"/>
          <p:cNvSpPr txBox="1"/>
          <p:nvPr/>
        </p:nvSpPr>
        <p:spPr>
          <a:xfrm>
            <a:off x="5147300" y="3254125"/>
            <a:ext cx="8754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/>
              <a:t>Ruisrock</a:t>
            </a:r>
            <a:endParaRPr sz="1200"/>
          </a:p>
        </p:txBody>
      </p:sp>
      <p:sp>
        <p:nvSpPr>
          <p:cNvPr id="21" name="Google Shape;154;p19"/>
          <p:cNvSpPr txBox="1"/>
          <p:nvPr/>
        </p:nvSpPr>
        <p:spPr>
          <a:xfrm>
            <a:off x="3248000" y="2633800"/>
            <a:ext cx="13257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/>
              <a:t>Euroviisut</a:t>
            </a:r>
            <a:endParaRPr sz="1200"/>
          </a:p>
        </p:txBody>
      </p:sp>
      <p:sp>
        <p:nvSpPr>
          <p:cNvPr id="22" name="Google Shape;155;p19"/>
          <p:cNvSpPr txBox="1"/>
          <p:nvPr/>
        </p:nvSpPr>
        <p:spPr>
          <a:xfrm>
            <a:off x="1539825" y="2960350"/>
            <a:ext cx="13257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/>
              <a:t>Sohvaperunat</a:t>
            </a:r>
            <a:endParaRPr sz="1200"/>
          </a:p>
        </p:txBody>
      </p:sp>
      <p:sp>
        <p:nvSpPr>
          <p:cNvPr id="23" name="Google Shape;156;p19"/>
          <p:cNvSpPr txBox="1"/>
          <p:nvPr/>
        </p:nvSpPr>
        <p:spPr>
          <a:xfrm>
            <a:off x="1038675" y="2633800"/>
            <a:ext cx="13257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/>
              <a:t>UMK</a:t>
            </a:r>
            <a:endParaRPr sz="1200"/>
          </a:p>
        </p:txBody>
      </p:sp>
      <p:sp>
        <p:nvSpPr>
          <p:cNvPr id="24" name="Google Shape;157;p19"/>
          <p:cNvSpPr txBox="1"/>
          <p:nvPr/>
        </p:nvSpPr>
        <p:spPr>
          <a:xfrm>
            <a:off x="354350" y="1104150"/>
            <a:ext cx="14772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/>
              <a:t>Aloitusten määrä</a:t>
            </a:r>
            <a:endParaRPr sz="1200"/>
          </a:p>
        </p:txBody>
      </p:sp>
      <p:cxnSp>
        <p:nvCxnSpPr>
          <p:cNvPr id="25" name="Google Shape;158;p19"/>
          <p:cNvCxnSpPr/>
          <p:nvPr/>
        </p:nvCxnSpPr>
        <p:spPr>
          <a:xfrm>
            <a:off x="2701275" y="2878875"/>
            <a:ext cx="426600" cy="923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" name="Google Shape;159;p19"/>
          <p:cNvSpPr txBox="1"/>
          <p:nvPr/>
        </p:nvSpPr>
        <p:spPr>
          <a:xfrm>
            <a:off x="1831550" y="2572525"/>
            <a:ext cx="14772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/>
              <a:t>Noin viikon studio</a:t>
            </a:r>
            <a:endParaRPr sz="1200"/>
          </a:p>
        </p:txBody>
      </p:sp>
      <p:cxnSp>
        <p:nvCxnSpPr>
          <p:cNvPr id="27" name="Google Shape;160;p19"/>
          <p:cNvCxnSpPr/>
          <p:nvPr/>
        </p:nvCxnSpPr>
        <p:spPr>
          <a:xfrm>
            <a:off x="4841425" y="3375550"/>
            <a:ext cx="344100" cy="712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" name="Google Shape;161;p19"/>
          <p:cNvSpPr txBox="1"/>
          <p:nvPr/>
        </p:nvSpPr>
        <p:spPr>
          <a:xfrm>
            <a:off x="4456550" y="3075375"/>
            <a:ext cx="13257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/>
              <a:t>Pasila</a:t>
            </a:r>
            <a:endParaRPr sz="1200"/>
          </a:p>
        </p:txBody>
      </p:sp>
    </p:spTree>
    <p:extLst>
      <p:ext uri="{BB962C8B-B14F-4D97-AF65-F5344CB8AC3E}">
        <p14:creationId xmlns="" xmlns:p14="http://schemas.microsoft.com/office/powerpoint/2010/main" val="339729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uk-UA"/>
          </a:p>
        </p:txBody>
      </p:sp>
      <p:sp>
        <p:nvSpPr>
          <p:cNvPr id="4" name="Suorakulmio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54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Google Shape;409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8925" y="773300"/>
            <a:ext cx="6941474" cy="39759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10;p34"/>
          <p:cNvSpPr txBox="1">
            <a:spLocks/>
          </p:cNvSpPr>
          <p:nvPr/>
        </p:nvSpPr>
        <p:spPr>
          <a:xfrm>
            <a:off x="27816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30A1E"/>
              </a:buClr>
              <a:buFont typeface="Open Sans"/>
              <a:buNone/>
            </a:pPr>
            <a:r>
              <a:rPr lang="hr-HR" smtClean="0">
                <a:solidFill>
                  <a:srgbClr val="E4E6E7"/>
                </a:solidFill>
              </a:rPr>
              <a:t>14.9.2018</a:t>
            </a:r>
            <a:endParaRPr lang="hr-HR" sz="1100">
              <a:solidFill>
                <a:srgbClr val="E4E6E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411;p34"/>
          <p:cNvSpPr txBox="1">
            <a:spLocks/>
          </p:cNvSpPr>
          <p:nvPr/>
        </p:nvSpPr>
        <p:spPr>
          <a:xfrm>
            <a:off x="2699791" y="4767262"/>
            <a:ext cx="374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30A1E"/>
              </a:buClr>
              <a:buFont typeface="Open Sans"/>
              <a:buNone/>
            </a:pPr>
            <a:r>
              <a:rPr lang="fi-FI" sz="1200" smtClean="0">
                <a:solidFill>
                  <a:srgbClr val="E4E6E7"/>
                </a:solidFill>
                <a:latin typeface="Open Sans"/>
                <a:ea typeface="Open Sans"/>
                <a:cs typeface="Open Sans"/>
                <a:sym typeface="Open Sans"/>
              </a:rPr>
              <a:t>Luovat sisällöt/</a:t>
            </a:r>
            <a:r>
              <a:rPr lang="fi-FI" sz="1200" smtClean="0">
                <a:solidFill>
                  <a:srgbClr val="E4E6E7"/>
                </a:solidFill>
              </a:rPr>
              <a:t>Erno Paunonen</a:t>
            </a:r>
            <a:endParaRPr lang="fi-FI" sz="1200">
              <a:solidFill>
                <a:srgbClr val="E4E6E7"/>
              </a:solidFill>
            </a:endParaRPr>
          </a:p>
        </p:txBody>
      </p:sp>
      <p:sp>
        <p:nvSpPr>
          <p:cNvPr id="8" name="Google Shape;412;p34"/>
          <p:cNvSpPr txBox="1">
            <a:spLocks/>
          </p:cNvSpPr>
          <p:nvPr/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 smtClean="0">
                <a:solidFill>
                  <a:srgbClr val="E4E6E7"/>
                </a:solidFill>
              </a:rPr>
              <a:pPr/>
              <a:t>15</a:t>
            </a:fld>
            <a:endParaRPr lang="fi-FI">
              <a:solidFill>
                <a:srgbClr val="E4E6E7"/>
              </a:solidFill>
            </a:endParaRPr>
          </a:p>
        </p:txBody>
      </p:sp>
      <p:sp>
        <p:nvSpPr>
          <p:cNvPr id="9" name="Google Shape;413;p34"/>
          <p:cNvSpPr txBox="1">
            <a:spLocks noGrp="1"/>
          </p:cNvSpPr>
          <p:nvPr>
            <p:ph type="title"/>
          </p:nvPr>
        </p:nvSpPr>
        <p:spPr>
          <a:xfrm>
            <a:off x="820024" y="75546"/>
            <a:ext cx="7512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4C8"/>
              </a:buClr>
              <a:buFont typeface="Arial"/>
              <a:buNone/>
            </a:pPr>
            <a:r>
              <a:rPr lang="fi-FI" sz="2400" dirty="0" err="1" smtClean="0">
                <a:solidFill>
                  <a:srgbClr val="FFFFFF"/>
                </a:solidFill>
              </a:rPr>
              <a:t>About</a:t>
            </a:r>
            <a:r>
              <a:rPr lang="fi-FI" sz="2400" dirty="0" smtClean="0">
                <a:solidFill>
                  <a:srgbClr val="FFFFFF"/>
                </a:solidFill>
              </a:rPr>
              <a:t> Pasila </a:t>
            </a:r>
            <a:r>
              <a:rPr lang="fi-FI" sz="2400" dirty="0" err="1" smtClean="0">
                <a:solidFill>
                  <a:srgbClr val="FFFFFF"/>
                </a:solidFill>
              </a:rPr>
              <a:t>animation</a:t>
            </a:r>
            <a:r>
              <a:rPr lang="fi-FI" sz="2400" dirty="0" smtClean="0">
                <a:solidFill>
                  <a:srgbClr val="FFFFFF"/>
                </a:solidFill>
              </a:rPr>
              <a:t> </a:t>
            </a:r>
            <a:r>
              <a:rPr lang="fi-FI" sz="2400" dirty="0" err="1" smtClean="0">
                <a:solidFill>
                  <a:srgbClr val="FFFFFF"/>
                </a:solidFill>
              </a:rPr>
              <a:t>catalog</a:t>
            </a:r>
            <a:endParaRPr sz="2400" b="0" i="0" u="none" strike="noStrike" cap="none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414;p34"/>
          <p:cNvSpPr txBox="1"/>
          <p:nvPr/>
        </p:nvSpPr>
        <p:spPr>
          <a:xfrm>
            <a:off x="3907075" y="1613425"/>
            <a:ext cx="2824500" cy="534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/>
              <a:t>Pasila on ollut katalogissa pitkään, silti tunteja kertyy edelleen merkittävästi. Katselu kääntynyt jälleen nousuun. Katseluprofiili on nuori.</a:t>
            </a:r>
            <a:endParaRPr sz="800"/>
          </a:p>
        </p:txBody>
      </p:sp>
      <p:cxnSp>
        <p:nvCxnSpPr>
          <p:cNvPr id="11" name="Google Shape;415;p34"/>
          <p:cNvCxnSpPr/>
          <p:nvPr/>
        </p:nvCxnSpPr>
        <p:spPr>
          <a:xfrm flipH="1">
            <a:off x="2079975" y="2096250"/>
            <a:ext cx="2612700" cy="205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2" name="Google Shape;41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4225" y="1223700"/>
            <a:ext cx="288000" cy="3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1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4225" y="1442025"/>
            <a:ext cx="288000" cy="3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18;p34"/>
          <p:cNvSpPr txBox="1"/>
          <p:nvPr/>
        </p:nvSpPr>
        <p:spPr>
          <a:xfrm>
            <a:off x="8380675" y="1082225"/>
            <a:ext cx="421500" cy="2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>
                <a:solidFill>
                  <a:srgbClr val="E4E6E7"/>
                </a:solidFill>
              </a:rPr>
              <a:t>2018</a:t>
            </a:r>
            <a:endParaRPr sz="800">
              <a:solidFill>
                <a:srgbClr val="E4E6E7"/>
              </a:solidFill>
            </a:endParaRPr>
          </a:p>
        </p:txBody>
      </p:sp>
      <p:sp>
        <p:nvSpPr>
          <p:cNvPr id="15" name="Google Shape;419;p34"/>
          <p:cNvSpPr txBox="1"/>
          <p:nvPr/>
        </p:nvSpPr>
        <p:spPr>
          <a:xfrm>
            <a:off x="8380675" y="1315600"/>
            <a:ext cx="4215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>
                <a:solidFill>
                  <a:srgbClr val="E4E6E7"/>
                </a:solidFill>
              </a:rPr>
              <a:t>2017</a:t>
            </a:r>
            <a:endParaRPr sz="800">
              <a:solidFill>
                <a:srgbClr val="E4E6E7"/>
              </a:solidFill>
            </a:endParaRPr>
          </a:p>
        </p:txBody>
      </p:sp>
      <p:sp>
        <p:nvSpPr>
          <p:cNvPr id="16" name="Google Shape;420;p34"/>
          <p:cNvSpPr txBox="1"/>
          <p:nvPr/>
        </p:nvSpPr>
        <p:spPr>
          <a:xfrm>
            <a:off x="398525" y="3868150"/>
            <a:ext cx="530400" cy="2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>
                <a:solidFill>
                  <a:srgbClr val="E4E6E7"/>
                </a:solidFill>
              </a:rPr>
              <a:t>Yli 45v</a:t>
            </a:r>
            <a:endParaRPr sz="800">
              <a:solidFill>
                <a:srgbClr val="E4E6E7"/>
              </a:solidFill>
            </a:endParaRPr>
          </a:p>
        </p:txBody>
      </p:sp>
      <p:sp>
        <p:nvSpPr>
          <p:cNvPr id="17" name="Google Shape;421;p34"/>
          <p:cNvSpPr txBox="1"/>
          <p:nvPr/>
        </p:nvSpPr>
        <p:spPr>
          <a:xfrm>
            <a:off x="398525" y="4101525"/>
            <a:ext cx="6096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>
                <a:solidFill>
                  <a:srgbClr val="E4E6E7"/>
                </a:solidFill>
              </a:rPr>
              <a:t>Alle 45v</a:t>
            </a:r>
            <a:endParaRPr sz="800">
              <a:solidFill>
                <a:srgbClr val="E4E6E7"/>
              </a:solidFill>
            </a:endParaRPr>
          </a:p>
        </p:txBody>
      </p:sp>
      <p:pic>
        <p:nvPicPr>
          <p:cNvPr id="18" name="Google Shape;42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075" y="3955430"/>
            <a:ext cx="288000" cy="1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42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075" y="4191740"/>
            <a:ext cx="288000" cy="10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Google Shape;424;p34"/>
          <p:cNvCxnSpPr/>
          <p:nvPr/>
        </p:nvCxnSpPr>
        <p:spPr>
          <a:xfrm rot="10800000">
            <a:off x="5560825" y="1481675"/>
            <a:ext cx="924900" cy="37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="" xmlns:p14="http://schemas.microsoft.com/office/powerpoint/2010/main" val="114613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0" y="0"/>
            <a:ext cx="3114650" cy="5143500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uk-UA"/>
          </a:p>
        </p:txBody>
      </p:sp>
      <p:sp>
        <p:nvSpPr>
          <p:cNvPr id="5" name="Google Shape;438;p36"/>
          <p:cNvSpPr/>
          <p:nvPr/>
        </p:nvSpPr>
        <p:spPr>
          <a:xfrm>
            <a:off x="6121175" y="25"/>
            <a:ext cx="3022800" cy="5143500"/>
          </a:xfrm>
          <a:prstGeom prst="roundRect">
            <a:avLst>
              <a:gd name="adj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Studioviihde</a:t>
            </a:r>
            <a:endParaRPr sz="24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i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Noin viikon studio, Villi kortti </a:t>
            </a:r>
            <a:br>
              <a:rPr lang="fi-FI" i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i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●"/>
            </a:pPr>
            <a:r>
              <a:rPr lang="fi-FI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TV-viihteen näköinen viihde kerää katselua Areenalla useimmiten lähempänä lähetysajankohtaa kuin katalogissa</a:t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●"/>
            </a:pPr>
            <a:r>
              <a:rPr lang="fi-FI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Osalle vielä broadcast-tv:n katselua täydentävää catch-up käyttöä</a:t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●"/>
            </a:pPr>
            <a:r>
              <a:rPr lang="fi-FI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Muuttuakseen ilmiöksi myös verkkokatselussa vaatii hyvää somestrategiaa ja jatkuvia viraalihittejä</a:t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Google Shape;439;p36"/>
          <p:cNvSpPr/>
          <p:nvPr/>
        </p:nvSpPr>
        <p:spPr>
          <a:xfrm>
            <a:off x="3114650" y="0"/>
            <a:ext cx="3022800" cy="5143500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Katalogiviihde</a:t>
            </a:r>
            <a:endParaRPr sz="24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i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Pasila, Kummeli, Sohvaperunat</a:t>
            </a:r>
            <a:r>
              <a:rPr lang="fi-FI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/>
            </a:r>
            <a:br>
              <a:rPr lang="fi-FI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●"/>
            </a:pPr>
            <a:r>
              <a:rPr lang="fi-FI" sz="12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Huumori on investointi tulevaisuuteen.</a:t>
            </a:r>
            <a:endParaRPr sz="12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●"/>
            </a:pPr>
            <a:r>
              <a:rPr lang="fi-FI" sz="1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Pasila jälleen nosteessa. Animaatioklassikko löytää uusia nuoria sukupolvia.</a:t>
            </a:r>
            <a:endParaRPr sz="12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●"/>
            </a:pPr>
            <a:r>
              <a:rPr lang="fi-FI" sz="1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Sketsisarjat kestävät aikaa ja kypsyvät ajan myötä jopa klassikoiksi. (</a:t>
            </a:r>
            <a:r>
              <a:rPr lang="fi-FI" sz="1200" i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Kummeli, Siskonpeti, Velipuolikuu</a:t>
            </a:r>
            <a:r>
              <a:rPr lang="fi-FI" sz="1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2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●"/>
            </a:pPr>
            <a:r>
              <a:rPr lang="fi-FI" sz="12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Realitymaiset</a:t>
            </a:r>
            <a:r>
              <a:rPr lang="fi-FI" sz="1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viihdetuotannot, joissa vahvoja persoonia tai ihmistarinoita toimivat myös katalogissa. (</a:t>
            </a:r>
            <a:r>
              <a:rPr lang="fi-FI" sz="1200" i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Sohvaperunat, Suomi </a:t>
            </a:r>
            <a:r>
              <a:rPr lang="fi-FI" sz="1200" i="1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Love</a:t>
            </a:r>
            <a:r>
              <a:rPr lang="fi-FI" sz="1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). Uusien kausien julkaisu tuo </a:t>
            </a:r>
            <a:r>
              <a:rPr lang="fi-FI" sz="12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katselua</a:t>
            </a:r>
            <a:r>
              <a:rPr lang="fi-FI" sz="1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edellisille.</a:t>
            </a:r>
            <a:br>
              <a:rPr lang="fi-FI" sz="1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2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440;p36"/>
          <p:cNvSpPr/>
          <p:nvPr/>
        </p:nvSpPr>
        <p:spPr>
          <a:xfrm>
            <a:off x="201050" y="25"/>
            <a:ext cx="2913600" cy="5143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Tapahtumaviihde</a:t>
            </a:r>
            <a:endParaRPr sz="240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i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UMK, Euroviisut, Nenäpäivä</a:t>
            </a:r>
            <a:r>
              <a:rPr lang="fi-FI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/>
            </a:r>
            <a:br>
              <a:rPr lang="fi-FI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●"/>
            </a:pPr>
            <a:r>
              <a:rPr lang="fi-FI" sz="1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Pitkäjänteisesti rakennetut </a:t>
            </a:r>
            <a:r>
              <a:rPr lang="fi-FI" sz="12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transmediaiset</a:t>
            </a:r>
            <a:r>
              <a:rPr lang="fi-FI" sz="1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tapahtumat elävät jo verkossa.</a:t>
            </a:r>
            <a:endParaRPr sz="12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●"/>
            </a:pPr>
            <a:r>
              <a:rPr lang="fi-FI" sz="1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Tuottavat isoja kävijäpiikkejä yksittäisille viikoille</a:t>
            </a:r>
            <a:endParaRPr sz="12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●"/>
            </a:pPr>
            <a:r>
              <a:rPr lang="fi-FI" sz="1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Pelkkä </a:t>
            </a:r>
            <a:r>
              <a:rPr lang="fi-FI" sz="12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stream</a:t>
            </a:r>
            <a:r>
              <a:rPr lang="fi-FI" sz="1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Areenalla ei riitä, vaatii rinnalle hyvää </a:t>
            </a:r>
            <a:r>
              <a:rPr lang="fi-FI" sz="12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tapahtumallistamista</a:t>
            </a:r>
            <a:r>
              <a:rPr lang="fi-FI" sz="1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ja </a:t>
            </a:r>
            <a:r>
              <a:rPr lang="fi-FI" sz="12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osallistamista</a:t>
            </a:r>
            <a:r>
              <a:rPr lang="fi-FI" sz="1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verkossa ja IRL</a:t>
            </a:r>
            <a:endParaRPr sz="12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Google Shape;441;p36"/>
          <p:cNvSpPr txBox="1">
            <a:spLocks/>
          </p:cNvSpPr>
          <p:nvPr/>
        </p:nvSpPr>
        <p:spPr>
          <a:xfrm>
            <a:off x="6934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80F30"/>
              </a:buClr>
              <a:buFont typeface="Open Sans"/>
              <a:buNone/>
            </a:pPr>
            <a:fld id="{00000000-1234-1234-1234-123412341234}" type="slidenum">
              <a:rPr lang="is-IS" smtClean="0">
                <a:solidFill>
                  <a:srgbClr val="E4E6E7"/>
                </a:solidFill>
              </a:rPr>
              <a:pPr>
                <a:buClr>
                  <a:srgbClr val="080F30"/>
                </a:buClr>
                <a:buFont typeface="Open Sans"/>
                <a:buNone/>
              </a:pPr>
              <a:t>16</a:t>
            </a:fld>
            <a:endParaRPr lang="is-IS">
              <a:solidFill>
                <a:srgbClr val="E4E6E7"/>
              </a:solidFill>
            </a:endParaRPr>
          </a:p>
        </p:txBody>
      </p:sp>
      <p:sp>
        <p:nvSpPr>
          <p:cNvPr id="9" name="Google Shape;442;p36"/>
          <p:cNvSpPr txBox="1">
            <a:spLocks/>
          </p:cNvSpPr>
          <p:nvPr/>
        </p:nvSpPr>
        <p:spPr>
          <a:xfrm>
            <a:off x="27816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30A1E"/>
              </a:buClr>
              <a:buFont typeface="Open Sans"/>
              <a:buNone/>
            </a:pPr>
            <a:r>
              <a:rPr lang="hr-HR" smtClean="0">
                <a:solidFill>
                  <a:srgbClr val="E4E6E7"/>
                </a:solidFill>
              </a:rPr>
              <a:t>14.9.2018</a:t>
            </a:r>
            <a:endParaRPr lang="hr-HR" sz="1100">
              <a:solidFill>
                <a:srgbClr val="E4E6E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443;p36"/>
          <p:cNvSpPr txBox="1">
            <a:spLocks/>
          </p:cNvSpPr>
          <p:nvPr/>
        </p:nvSpPr>
        <p:spPr>
          <a:xfrm>
            <a:off x="2699841" y="4767262"/>
            <a:ext cx="374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30A1E"/>
              </a:buClr>
              <a:buFont typeface="Open Sans"/>
              <a:buNone/>
            </a:pPr>
            <a:r>
              <a:rPr lang="fi-FI" sz="1200" smtClean="0">
                <a:solidFill>
                  <a:srgbClr val="E4E6E7"/>
                </a:solidFill>
                <a:latin typeface="Open Sans"/>
                <a:ea typeface="Open Sans"/>
                <a:cs typeface="Open Sans"/>
                <a:sym typeface="Open Sans"/>
              </a:rPr>
              <a:t>Luovat sisällöt/Susanna Snell &amp; Erno Paunonen</a:t>
            </a:r>
            <a:endParaRPr lang="fi-FI" sz="1200">
              <a:solidFill>
                <a:srgbClr val="E4E6E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Google Shape;444;p36"/>
          <p:cNvSpPr txBox="1">
            <a:spLocks noGrp="1"/>
          </p:cNvSpPr>
          <p:nvPr>
            <p:ph type="title"/>
          </p:nvPr>
        </p:nvSpPr>
        <p:spPr>
          <a:xfrm>
            <a:off x="1174075" y="161050"/>
            <a:ext cx="79698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 dirty="0">
                <a:solidFill>
                  <a:srgbClr val="FFFFFF"/>
                </a:solidFill>
              </a:rPr>
              <a:t>Viihdeohjelmat verkossa</a:t>
            </a: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411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11708" y="252902"/>
            <a:ext cx="8520600" cy="3223676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/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sz="6700" dirty="0" smtClean="0">
                <a:solidFill>
                  <a:schemeClr val="bg1">
                    <a:lumMod val="95000"/>
                  </a:schemeClr>
                </a:solidFill>
              </a:rPr>
              <a:t>LOOKING FORWARD</a:t>
            </a:r>
            <a:br>
              <a:rPr lang="fi-FI" sz="67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fi-FI" sz="6700" dirty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fi-FI" sz="67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fi-FI" sz="6700" dirty="0" smtClean="0">
                <a:solidFill>
                  <a:schemeClr val="bg1">
                    <a:lumMod val="95000"/>
                  </a:schemeClr>
                </a:solidFill>
              </a:rPr>
              <a:t>USER INSIGHTS FOR INSPIRATION 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sz="2800" dirty="0" smtClean="0">
                <a:solidFill>
                  <a:srgbClr val="FF0000"/>
                </a:solidFill>
              </a:rPr>
              <a:t>- FOR PRODUCERS AND MAKERS</a:t>
            </a:r>
            <a:endParaRPr lang="fi-FI" sz="2800" dirty="0">
              <a:solidFill>
                <a:srgbClr val="FF0000"/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084374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13"/>
          <p:cNvGrpSpPr/>
          <p:nvPr/>
        </p:nvGrpSpPr>
        <p:grpSpPr>
          <a:xfrm>
            <a:off x="683568" y="234248"/>
            <a:ext cx="6336704" cy="969496"/>
            <a:chOff x="539552" y="147989"/>
            <a:chExt cx="6336704" cy="1292661"/>
          </a:xfrm>
        </p:grpSpPr>
        <p:sp>
          <p:nvSpPr>
            <p:cNvPr id="10" name="Tekstikehys 9"/>
            <p:cNvSpPr txBox="1"/>
            <p:nvPr/>
          </p:nvSpPr>
          <p:spPr>
            <a:xfrm>
              <a:off x="539552" y="147989"/>
              <a:ext cx="633670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4800" dirty="0" smtClean="0">
                  <a:latin typeface="Yle Rg" pitchFamily="50" charset="0"/>
                </a:rPr>
                <a:t>DESIGN THINKING</a:t>
              </a:r>
              <a:endParaRPr lang="fi-FI" sz="4800" dirty="0">
                <a:latin typeface="Yle Rg" pitchFamily="50" charset="0"/>
              </a:endParaRPr>
            </a:p>
          </p:txBody>
        </p:sp>
        <p:sp>
          <p:nvSpPr>
            <p:cNvPr id="11" name="Tekstikehys 10"/>
            <p:cNvSpPr txBox="1"/>
            <p:nvPr/>
          </p:nvSpPr>
          <p:spPr>
            <a:xfrm>
              <a:off x="3653848" y="1071318"/>
              <a:ext cx="3168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dirty="0" smtClean="0">
                  <a:latin typeface="Yle Rg" pitchFamily="50" charset="0"/>
                </a:rPr>
                <a:t>STANFORD UNIVERSITY 2005</a:t>
              </a:r>
              <a:endParaRPr lang="fi-FI" sz="1200" dirty="0">
                <a:latin typeface="Yle Rg" pitchFamily="50" charset="0"/>
              </a:endParaRPr>
            </a:p>
          </p:txBody>
        </p:sp>
      </p:grpSp>
      <p:sp>
        <p:nvSpPr>
          <p:cNvPr id="2" name="Tekstiruutu 1"/>
          <p:cNvSpPr txBox="1"/>
          <p:nvPr/>
        </p:nvSpPr>
        <p:spPr>
          <a:xfrm>
            <a:off x="1049739" y="4233672"/>
            <a:ext cx="29523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 i="1" dirty="0" err="1" smtClean="0">
                <a:latin typeface="Yle Rg" pitchFamily="50" charset="0"/>
              </a:rPr>
              <a:t>We</a:t>
            </a:r>
            <a:r>
              <a:rPr lang="fi-FI" sz="1400" b="1" i="1" dirty="0" smtClean="0">
                <a:latin typeface="Yle Rg" pitchFamily="50" charset="0"/>
              </a:rPr>
              <a:t> </a:t>
            </a:r>
            <a:r>
              <a:rPr lang="fi-FI" sz="1400" b="1" i="1" dirty="0" err="1" smtClean="0">
                <a:latin typeface="Yle Rg" pitchFamily="50" charset="0"/>
              </a:rPr>
              <a:t>found</a:t>
            </a:r>
            <a:r>
              <a:rPr lang="fi-FI" sz="1400" b="1" i="1" dirty="0" smtClean="0">
                <a:latin typeface="Yle Rg" pitchFamily="50" charset="0"/>
              </a:rPr>
              <a:t> out </a:t>
            </a:r>
            <a:r>
              <a:rPr lang="fi-FI" sz="1400" b="1" i="1" dirty="0" err="1" smtClean="0">
                <a:latin typeface="Yle Rg" pitchFamily="50" charset="0"/>
              </a:rPr>
              <a:t>that</a:t>
            </a:r>
            <a:r>
              <a:rPr lang="fi-FI" sz="1400" b="1" i="1" dirty="0" smtClean="0">
                <a:latin typeface="Yle Rg" pitchFamily="50" charset="0"/>
              </a:rPr>
              <a:t> </a:t>
            </a:r>
            <a:r>
              <a:rPr lang="fi-FI" sz="1400" b="1" i="1" dirty="0" err="1" smtClean="0">
                <a:latin typeface="Yle Rg" pitchFamily="50" charset="0"/>
              </a:rPr>
              <a:t>we</a:t>
            </a:r>
            <a:r>
              <a:rPr lang="fi-FI" sz="1400" b="1" i="1" dirty="0" smtClean="0">
                <a:latin typeface="Yle Rg" pitchFamily="50" charset="0"/>
              </a:rPr>
              <a:t> </a:t>
            </a:r>
            <a:r>
              <a:rPr lang="fi-FI" sz="1400" b="1" i="1" dirty="0" err="1" smtClean="0">
                <a:latin typeface="Yle Rg" pitchFamily="50" charset="0"/>
              </a:rPr>
              <a:t>had</a:t>
            </a:r>
            <a:r>
              <a:rPr lang="fi-FI" sz="1400" b="1" i="1" dirty="0" smtClean="0">
                <a:latin typeface="Yle Rg" pitchFamily="50" charset="0"/>
              </a:rPr>
              <a:t> </a:t>
            </a:r>
            <a:r>
              <a:rPr lang="fi-FI" sz="1400" b="1" i="1" dirty="0" err="1" smtClean="0">
                <a:latin typeface="Yle Rg" pitchFamily="50" charset="0"/>
              </a:rPr>
              <a:t>been</a:t>
            </a:r>
            <a:r>
              <a:rPr lang="fi-FI" sz="1400" b="1" i="1" dirty="0" smtClean="0">
                <a:latin typeface="Yle Rg" pitchFamily="50" charset="0"/>
              </a:rPr>
              <a:t> </a:t>
            </a:r>
            <a:r>
              <a:rPr lang="fi-FI" sz="1400" b="1" i="1" dirty="0" err="1" smtClean="0">
                <a:latin typeface="Yle Rg" pitchFamily="50" charset="0"/>
              </a:rPr>
              <a:t>working</a:t>
            </a:r>
            <a:r>
              <a:rPr lang="fi-FI" sz="1400" b="1" i="1" dirty="0" smtClean="0">
                <a:latin typeface="Yle Rg" pitchFamily="50" charset="0"/>
              </a:rPr>
              <a:t> </a:t>
            </a:r>
            <a:r>
              <a:rPr lang="fi-FI" sz="1400" b="1" i="1" dirty="0" err="1" smtClean="0">
                <a:latin typeface="Yle Rg" pitchFamily="50" charset="0"/>
              </a:rPr>
              <a:t>according</a:t>
            </a:r>
            <a:r>
              <a:rPr lang="fi-FI" sz="1400" b="1" i="1" dirty="0" smtClean="0">
                <a:latin typeface="Yle Rg" pitchFamily="50" charset="0"/>
              </a:rPr>
              <a:t> design </a:t>
            </a:r>
            <a:r>
              <a:rPr lang="fi-FI" sz="1400" b="1" i="1" dirty="0" err="1" smtClean="0">
                <a:latin typeface="Yle Rg" pitchFamily="50" charset="0"/>
              </a:rPr>
              <a:t>thinking</a:t>
            </a:r>
            <a:r>
              <a:rPr lang="fi-FI" sz="1400" b="1" i="1" dirty="0" smtClean="0">
                <a:latin typeface="Yle Rg" pitchFamily="50" charset="0"/>
              </a:rPr>
              <a:t> </a:t>
            </a:r>
            <a:r>
              <a:rPr lang="fi-FI" sz="1400" b="1" i="1" dirty="0" err="1" smtClean="0">
                <a:latin typeface="Yle Rg" pitchFamily="50" charset="0"/>
              </a:rPr>
              <a:t>principles</a:t>
            </a:r>
            <a:endParaRPr lang="fi-FI" sz="1400" b="1" i="1" dirty="0">
              <a:latin typeface="Yle Rg" pitchFamily="50" charset="0"/>
            </a:endParaRPr>
          </a:p>
        </p:txBody>
      </p:sp>
      <p:sp>
        <p:nvSpPr>
          <p:cNvPr id="12" name="Tekstiruutu 11"/>
          <p:cNvSpPr txBox="1"/>
          <p:nvPr/>
        </p:nvSpPr>
        <p:spPr>
          <a:xfrm>
            <a:off x="6383478" y="1307705"/>
            <a:ext cx="2760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/>
              <a:t>Human-</a:t>
            </a:r>
            <a:r>
              <a:rPr lang="en-US" sz="1400" b="1" dirty="0" err="1"/>
              <a:t>centred</a:t>
            </a:r>
            <a:r>
              <a:rPr lang="en-US" sz="1400" b="1" dirty="0"/>
              <a:t> innovation process guided by </a:t>
            </a:r>
            <a:r>
              <a:rPr lang="en-US" sz="1400" b="1" dirty="0" smtClean="0"/>
              <a:t>prototyping</a:t>
            </a:r>
            <a:endParaRPr lang="fi-FI" sz="1400" b="1" dirty="0"/>
          </a:p>
        </p:txBody>
      </p:sp>
      <p:pic>
        <p:nvPicPr>
          <p:cNvPr id="13" name="logo-turkoosi.png" descr="/Users/tuulilaukkanen/Documents/Ylen-projektit/YLE-Ilme/NETTI-yle-ilme/Digitaaliset-lomakkeet/logo/ppt/valmiit/logo-turkoos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7474"/>
            <a:ext cx="432048" cy="324036"/>
          </a:xfrm>
          <a:prstGeom prst="rect">
            <a:avLst/>
          </a:prstGeom>
        </p:spPr>
      </p:pic>
      <p:grpSp>
        <p:nvGrpSpPr>
          <p:cNvPr id="4" name="Ryhmitä 3"/>
          <p:cNvGrpSpPr/>
          <p:nvPr/>
        </p:nvGrpSpPr>
        <p:grpSpPr>
          <a:xfrm>
            <a:off x="439080" y="1317392"/>
            <a:ext cx="8031816" cy="3663296"/>
            <a:chOff x="439080" y="3172650"/>
            <a:chExt cx="8031816" cy="3663296"/>
          </a:xfrm>
        </p:grpSpPr>
        <p:sp>
          <p:nvSpPr>
            <p:cNvPr id="14" name="Kuusikulmio 13"/>
            <p:cNvSpPr/>
            <p:nvPr/>
          </p:nvSpPr>
          <p:spPr>
            <a:xfrm>
              <a:off x="439080" y="3190650"/>
              <a:ext cx="1944216" cy="1800200"/>
            </a:xfrm>
            <a:prstGeom prst="hexagon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46100" dist="114300" dir="8100000" algn="tr" rotWithShape="0">
                <a:prstClr val="black">
                  <a:alpha val="32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fi-FI" b="1" smtClean="0">
                  <a:latin typeface="Yle Li" pitchFamily="50" charset="0"/>
                </a:rPr>
                <a:t>EMPATHIZE</a:t>
              </a:r>
              <a:endParaRPr lang="fi-FI" b="1">
                <a:latin typeface="Yle Li" pitchFamily="50" charset="0"/>
              </a:endParaRPr>
            </a:p>
          </p:txBody>
        </p:sp>
        <p:sp>
          <p:nvSpPr>
            <p:cNvPr id="15" name="Kuusikulmio 14"/>
            <p:cNvSpPr/>
            <p:nvPr/>
          </p:nvSpPr>
          <p:spPr>
            <a:xfrm>
              <a:off x="1972392" y="4099642"/>
              <a:ext cx="1944216" cy="1800200"/>
            </a:xfrm>
            <a:prstGeom prst="hexagon">
              <a:avLst/>
            </a:prstGeom>
            <a:solidFill>
              <a:srgbClr val="00B050"/>
            </a:solidFill>
            <a:ln>
              <a:noFill/>
            </a:ln>
            <a:effectLst>
              <a:outerShdw blurRad="546100" dist="114300" dir="8100000" algn="tr" rotWithShape="0">
                <a:prstClr val="black">
                  <a:alpha val="32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fi-FI" b="1" smtClean="0">
                  <a:latin typeface="Yle Li" pitchFamily="50" charset="0"/>
                </a:rPr>
                <a:t>DEFINE</a:t>
              </a:r>
              <a:endParaRPr lang="fi-FI" b="1">
                <a:latin typeface="Yle Li" pitchFamily="50" charset="0"/>
              </a:endParaRPr>
            </a:p>
          </p:txBody>
        </p:sp>
        <p:sp>
          <p:nvSpPr>
            <p:cNvPr id="16" name="Kuusikulmio 15"/>
            <p:cNvSpPr/>
            <p:nvPr/>
          </p:nvSpPr>
          <p:spPr>
            <a:xfrm>
              <a:off x="3491880" y="3172650"/>
              <a:ext cx="1944216" cy="1800200"/>
            </a:xfrm>
            <a:prstGeom prst="hexagon">
              <a:avLst/>
            </a:prstGeom>
            <a:solidFill>
              <a:srgbClr val="FF9900"/>
            </a:solidFill>
            <a:ln>
              <a:noFill/>
            </a:ln>
            <a:effectLst>
              <a:outerShdw blurRad="546100" dist="114300" dir="8100000" algn="tr" rotWithShape="0">
                <a:prstClr val="black">
                  <a:alpha val="32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fi-FI" b="1" dirty="0" smtClean="0">
                  <a:latin typeface="Yle Li" pitchFamily="50" charset="0"/>
                </a:rPr>
                <a:t>IDEATE</a:t>
              </a:r>
              <a:endParaRPr lang="fi-FI" b="1" dirty="0">
                <a:latin typeface="Yle Li" pitchFamily="50" charset="0"/>
              </a:endParaRPr>
            </a:p>
          </p:txBody>
        </p:sp>
        <p:sp>
          <p:nvSpPr>
            <p:cNvPr id="17" name="Kuusikulmio 16"/>
            <p:cNvSpPr/>
            <p:nvPr/>
          </p:nvSpPr>
          <p:spPr>
            <a:xfrm>
              <a:off x="5014680" y="4099642"/>
              <a:ext cx="1944216" cy="1800200"/>
            </a:xfrm>
            <a:prstGeom prst="hexagon">
              <a:avLst/>
            </a:prstGeom>
            <a:solidFill>
              <a:srgbClr val="FF6633"/>
            </a:solidFill>
            <a:ln>
              <a:noFill/>
            </a:ln>
            <a:effectLst>
              <a:outerShdw blurRad="546100" dist="114300" dir="8100000" algn="tr" rotWithShape="0">
                <a:prstClr val="black">
                  <a:alpha val="32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fi-FI" b="1" smtClean="0">
                  <a:latin typeface="Yle Li" pitchFamily="50" charset="0"/>
                </a:rPr>
                <a:t>PROTOTYPE</a:t>
              </a:r>
              <a:endParaRPr lang="fi-FI" b="1">
                <a:latin typeface="Yle Li" pitchFamily="50" charset="0"/>
              </a:endParaRPr>
            </a:p>
          </p:txBody>
        </p:sp>
        <p:sp>
          <p:nvSpPr>
            <p:cNvPr id="18" name="Kuusikulmio 17"/>
            <p:cNvSpPr/>
            <p:nvPr/>
          </p:nvSpPr>
          <p:spPr>
            <a:xfrm>
              <a:off x="6526680" y="5035746"/>
              <a:ext cx="1944216" cy="1800200"/>
            </a:xfrm>
            <a:prstGeom prst="hexagon">
              <a:avLst/>
            </a:prstGeom>
            <a:solidFill>
              <a:srgbClr val="990000"/>
            </a:solidFill>
            <a:ln>
              <a:noFill/>
            </a:ln>
            <a:effectLst>
              <a:outerShdw blurRad="546100" dist="114300" dir="8100000" algn="tr" rotWithShape="0">
                <a:prstClr val="black">
                  <a:alpha val="32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fi-FI" b="1" smtClean="0">
                  <a:latin typeface="Yle Li" pitchFamily="50" charset="0"/>
                </a:rPr>
                <a:t>TEST</a:t>
              </a:r>
              <a:endParaRPr lang="fi-FI" b="1">
                <a:latin typeface="Yle Li" pitchFamily="50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3186412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uk-UA"/>
          </a:p>
        </p:txBody>
      </p:sp>
      <p:pic>
        <p:nvPicPr>
          <p:cNvPr id="5" name="LoveMilla_Trailer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61434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oli vasemmalle ja oikealle 3"/>
          <p:cNvSpPr/>
          <p:nvPr/>
        </p:nvSpPr>
        <p:spPr>
          <a:xfrm>
            <a:off x="467544" y="2139702"/>
            <a:ext cx="8064896" cy="4320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kehys 4"/>
          <p:cNvSpPr txBox="1"/>
          <p:nvPr/>
        </p:nvSpPr>
        <p:spPr>
          <a:xfrm>
            <a:off x="323529" y="1699524"/>
            <a:ext cx="177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Data for </a:t>
            </a:r>
            <a:r>
              <a:rPr lang="fi-FI" dirty="0" err="1" smtClean="0"/>
              <a:t>creation</a:t>
            </a:r>
            <a:endParaRPr lang="fi-FI" dirty="0"/>
          </a:p>
        </p:txBody>
      </p:sp>
      <p:sp>
        <p:nvSpPr>
          <p:cNvPr id="6" name="Tekstikehys 5"/>
          <p:cNvSpPr txBox="1"/>
          <p:nvPr/>
        </p:nvSpPr>
        <p:spPr>
          <a:xfrm>
            <a:off x="6745935" y="1699524"/>
            <a:ext cx="1989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Data for </a:t>
            </a:r>
            <a:r>
              <a:rPr lang="fi-FI" dirty="0" err="1" smtClean="0"/>
              <a:t>evaluation</a:t>
            </a:r>
            <a:endParaRPr lang="fi-FI" dirty="0"/>
          </a:p>
        </p:txBody>
      </p:sp>
      <p:sp>
        <p:nvSpPr>
          <p:cNvPr id="7" name="Tekstikehys 6"/>
          <p:cNvSpPr txBox="1"/>
          <p:nvPr/>
        </p:nvSpPr>
        <p:spPr>
          <a:xfrm>
            <a:off x="323529" y="2760728"/>
            <a:ext cx="124259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Inspiration</a:t>
            </a:r>
            <a:endParaRPr lang="fi-FI" dirty="0" smtClean="0"/>
          </a:p>
          <a:p>
            <a:r>
              <a:rPr lang="fi-FI" dirty="0" err="1" smtClean="0"/>
              <a:t>Subjective</a:t>
            </a:r>
            <a:endParaRPr lang="fi-FI" dirty="0" smtClean="0"/>
          </a:p>
          <a:p>
            <a:r>
              <a:rPr lang="fi-FI" dirty="0" err="1" smtClean="0"/>
              <a:t>Relevance</a:t>
            </a:r>
            <a:endParaRPr lang="fi-FI" dirty="0" smtClean="0"/>
          </a:p>
          <a:p>
            <a:r>
              <a:rPr lang="fi-FI" dirty="0" smtClean="0"/>
              <a:t>Small </a:t>
            </a:r>
            <a:r>
              <a:rPr lang="fi-FI" dirty="0" err="1" smtClean="0"/>
              <a:t>signals</a:t>
            </a:r>
            <a:endParaRPr lang="fi-FI" dirty="0" smtClean="0"/>
          </a:p>
          <a:p>
            <a:r>
              <a:rPr lang="fi-FI" dirty="0" err="1" smtClean="0"/>
              <a:t>Interpretation</a:t>
            </a:r>
            <a:endParaRPr lang="fi-FI" dirty="0" smtClean="0"/>
          </a:p>
          <a:p>
            <a:r>
              <a:rPr lang="fi-FI" dirty="0" err="1" smtClean="0"/>
              <a:t>Personal</a:t>
            </a:r>
            <a:endParaRPr lang="fi-FI" dirty="0"/>
          </a:p>
        </p:txBody>
      </p:sp>
      <p:sp>
        <p:nvSpPr>
          <p:cNvPr id="8" name="Tekstikehys 7"/>
          <p:cNvSpPr txBox="1"/>
          <p:nvPr/>
        </p:nvSpPr>
        <p:spPr>
          <a:xfrm>
            <a:off x="7340242" y="2760729"/>
            <a:ext cx="115929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Truth</a:t>
            </a:r>
            <a:endParaRPr lang="fi-FI" dirty="0" smtClean="0"/>
          </a:p>
          <a:p>
            <a:r>
              <a:rPr lang="fi-FI" dirty="0" err="1" smtClean="0"/>
              <a:t>Collective</a:t>
            </a:r>
            <a:endParaRPr lang="fi-FI" dirty="0" smtClean="0"/>
          </a:p>
          <a:p>
            <a:r>
              <a:rPr lang="fi-FI" dirty="0" err="1" smtClean="0"/>
              <a:t>Objective</a:t>
            </a:r>
            <a:endParaRPr lang="fi-FI" dirty="0" smtClean="0"/>
          </a:p>
          <a:p>
            <a:r>
              <a:rPr lang="fi-FI" dirty="0" err="1" smtClean="0"/>
              <a:t>Measuring</a:t>
            </a:r>
            <a:endParaRPr lang="fi-FI" dirty="0" smtClean="0"/>
          </a:p>
          <a:p>
            <a:r>
              <a:rPr lang="fi-FI" dirty="0" err="1" smtClean="0"/>
              <a:t>Logic</a:t>
            </a:r>
            <a:endParaRPr lang="fi-FI" dirty="0" smtClean="0"/>
          </a:p>
          <a:p>
            <a:r>
              <a:rPr lang="fi-FI" dirty="0" err="1" smtClean="0"/>
              <a:t>Transparent</a:t>
            </a:r>
            <a:endParaRPr lang="fi-FI" dirty="0" smtClean="0"/>
          </a:p>
          <a:p>
            <a:endParaRPr lang="fi-FI" dirty="0"/>
          </a:p>
        </p:txBody>
      </p:sp>
      <p:sp>
        <p:nvSpPr>
          <p:cNvPr id="12" name="Tekstikehys 11"/>
          <p:cNvSpPr txBox="1"/>
          <p:nvPr/>
        </p:nvSpPr>
        <p:spPr>
          <a:xfrm>
            <a:off x="473228" y="303499"/>
            <a:ext cx="81074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2800" dirty="0" err="1" smtClean="0"/>
              <a:t>Content</a:t>
            </a:r>
            <a:r>
              <a:rPr lang="fi-FI" sz="2800" dirty="0" smtClean="0"/>
              <a:t> </a:t>
            </a:r>
            <a:r>
              <a:rPr lang="fi-FI" sz="2800" dirty="0" err="1" smtClean="0"/>
              <a:t>Probes</a:t>
            </a:r>
            <a:r>
              <a:rPr lang="fi-FI" sz="2800" dirty="0" smtClean="0"/>
              <a:t> as a </a:t>
            </a:r>
            <a:r>
              <a:rPr lang="fi-FI" sz="2800" dirty="0" err="1" smtClean="0"/>
              <a:t>methodology</a:t>
            </a:r>
            <a:r>
              <a:rPr lang="fi-FI" sz="2800" dirty="0" smtClean="0"/>
              <a:t>:</a:t>
            </a:r>
          </a:p>
          <a:p>
            <a:pPr algn="ctr"/>
            <a:r>
              <a:rPr lang="fi-FI" sz="2800" dirty="0" err="1" smtClean="0"/>
              <a:t>Systematic</a:t>
            </a:r>
            <a:r>
              <a:rPr lang="fi-FI" sz="2800" dirty="0" smtClean="0"/>
              <a:t> mix of science and </a:t>
            </a:r>
            <a:r>
              <a:rPr lang="fi-FI" sz="2800" dirty="0" err="1" smtClean="0"/>
              <a:t>artistic</a:t>
            </a:r>
            <a:r>
              <a:rPr lang="fi-FI" sz="2800" dirty="0" smtClean="0"/>
              <a:t> </a:t>
            </a:r>
            <a:r>
              <a:rPr lang="fi-FI" sz="2800" dirty="0" err="1" smtClean="0"/>
              <a:t>observation</a:t>
            </a:r>
            <a:endParaRPr lang="fi-FI" sz="2800" dirty="0"/>
          </a:p>
        </p:txBody>
      </p:sp>
    </p:spTree>
    <p:extLst>
      <p:ext uri="{BB962C8B-B14F-4D97-AF65-F5344CB8AC3E}">
        <p14:creationId xmlns="" xmlns:p14="http://schemas.microsoft.com/office/powerpoint/2010/main" val="45204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/>
        </p:nvSpPr>
        <p:spPr>
          <a:xfrm>
            <a:off x="0" y="0"/>
            <a:ext cx="9144000" cy="1420694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2" name="Ryhmitä 11"/>
          <p:cNvGrpSpPr/>
          <p:nvPr/>
        </p:nvGrpSpPr>
        <p:grpSpPr>
          <a:xfrm>
            <a:off x="309840" y="1420694"/>
            <a:ext cx="8534671" cy="7054240"/>
            <a:chOff x="327116" y="964639"/>
            <a:chExt cx="8534671" cy="7054240"/>
          </a:xfrm>
        </p:grpSpPr>
        <p:sp>
          <p:nvSpPr>
            <p:cNvPr id="4" name="Tekstiruutu 3"/>
            <p:cNvSpPr txBox="1"/>
            <p:nvPr/>
          </p:nvSpPr>
          <p:spPr>
            <a:xfrm>
              <a:off x="327116" y="964639"/>
              <a:ext cx="3713723" cy="4404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i-FI" sz="3600" dirty="0" smtClean="0"/>
                <a:t>90min </a:t>
              </a:r>
              <a:r>
                <a:rPr lang="fi-FI" sz="3600" dirty="0" err="1" smtClean="0"/>
                <a:t>or</a:t>
              </a:r>
              <a:r>
                <a:rPr lang="fi-FI" sz="3600" dirty="0" smtClean="0"/>
                <a:t> 8x30min</a:t>
              </a:r>
            </a:p>
            <a:p>
              <a:pPr>
                <a:lnSpc>
                  <a:spcPct val="120000"/>
                </a:lnSpc>
              </a:pPr>
              <a:r>
                <a:rPr lang="fi-FI" sz="3600" dirty="0" smtClean="0"/>
                <a:t>TV </a:t>
              </a:r>
              <a:r>
                <a:rPr lang="fi-FI" sz="3600" dirty="0" err="1" smtClean="0"/>
                <a:t>channel</a:t>
              </a:r>
              <a:endParaRPr lang="fi-FI" sz="3600" dirty="0" smtClean="0"/>
            </a:p>
            <a:p>
              <a:pPr>
                <a:lnSpc>
                  <a:spcPct val="120000"/>
                </a:lnSpc>
              </a:pPr>
              <a:r>
                <a:rPr lang="fi-FI" sz="3600" dirty="0" smtClean="0"/>
                <a:t>One </a:t>
              </a:r>
              <a:r>
                <a:rPr lang="fi-FI" sz="3600" dirty="0" err="1" smtClean="0"/>
                <a:t>plot</a:t>
              </a:r>
              <a:r>
                <a:rPr lang="fi-FI" sz="3600" dirty="0" err="1"/>
                <a:t>/</a:t>
              </a:r>
              <a:r>
                <a:rPr lang="fi-FI" sz="3600" dirty="0" err="1" smtClean="0"/>
                <a:t>story</a:t>
              </a:r>
              <a:endParaRPr lang="fi-FI" sz="3600" dirty="0"/>
            </a:p>
            <a:p>
              <a:pPr>
                <a:lnSpc>
                  <a:spcPct val="120000"/>
                </a:lnSpc>
              </a:pPr>
              <a:r>
                <a:rPr lang="fi-FI" sz="3600" dirty="0" smtClean="0"/>
                <a:t>One genre</a:t>
              </a:r>
            </a:p>
            <a:p>
              <a:pPr>
                <a:lnSpc>
                  <a:spcPct val="120000"/>
                </a:lnSpc>
              </a:pPr>
              <a:r>
                <a:rPr lang="fi-FI" sz="3600" dirty="0" smtClean="0"/>
                <a:t>Yle Marketing			</a:t>
              </a:r>
            </a:p>
            <a:p>
              <a:pPr>
                <a:lnSpc>
                  <a:spcPct val="120000"/>
                </a:lnSpc>
              </a:pPr>
              <a:endParaRPr lang="fi-FI" dirty="0" smtClean="0"/>
            </a:p>
          </p:txBody>
        </p:sp>
        <p:sp>
          <p:nvSpPr>
            <p:cNvPr id="5" name="Nuoli oikealle 4"/>
            <p:cNvSpPr/>
            <p:nvPr/>
          </p:nvSpPr>
          <p:spPr>
            <a:xfrm>
              <a:off x="4691893" y="1291655"/>
              <a:ext cx="769683" cy="31370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6" name="Tekstiruutu 5"/>
            <p:cNvSpPr txBox="1"/>
            <p:nvPr/>
          </p:nvSpPr>
          <p:spPr>
            <a:xfrm>
              <a:off x="5148064" y="964639"/>
              <a:ext cx="3713723" cy="7054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fi-FI" sz="3600" dirty="0" smtClean="0"/>
                <a:t>26 (72) </a:t>
              </a:r>
              <a:r>
                <a:rPr lang="fi-FI" sz="3600" dirty="0"/>
                <a:t>x 5-</a:t>
              </a:r>
              <a:r>
                <a:rPr lang="fi-FI" sz="3600" dirty="0" smtClean="0"/>
                <a:t>8min</a:t>
              </a:r>
            </a:p>
            <a:p>
              <a:pPr algn="r">
                <a:lnSpc>
                  <a:spcPct val="120000"/>
                </a:lnSpc>
              </a:pPr>
              <a:r>
                <a:rPr lang="fi-FI" sz="3600" dirty="0" smtClean="0"/>
                <a:t>VOD</a:t>
              </a:r>
              <a:r>
                <a:rPr lang="fi-FI" sz="3600" dirty="0"/>
                <a:t>, </a:t>
              </a:r>
              <a:r>
                <a:rPr lang="fi-FI" sz="3600" dirty="0" err="1"/>
                <a:t>youtube</a:t>
              </a:r>
              <a:r>
                <a:rPr lang="fi-FI" sz="3600" dirty="0"/>
                <a:t>, </a:t>
              </a:r>
              <a:r>
                <a:rPr lang="fi-FI" sz="3600" dirty="0" smtClean="0"/>
                <a:t>IG</a:t>
              </a:r>
            </a:p>
            <a:p>
              <a:pPr algn="r">
                <a:lnSpc>
                  <a:spcPct val="120000"/>
                </a:lnSpc>
              </a:pPr>
              <a:r>
                <a:rPr lang="fi-FI" sz="3600" dirty="0" err="1" smtClean="0"/>
                <a:t>Cartoon</a:t>
              </a:r>
              <a:r>
                <a:rPr lang="fi-FI" sz="3600" dirty="0" smtClean="0"/>
                <a:t> </a:t>
              </a:r>
              <a:r>
                <a:rPr lang="fi-FI" sz="3600" dirty="0" err="1" smtClean="0"/>
                <a:t>strip</a:t>
              </a:r>
              <a:r>
                <a:rPr lang="fi-FI" sz="3600" dirty="0" smtClean="0"/>
                <a:t> </a:t>
              </a:r>
              <a:r>
                <a:rPr lang="fi-FI" sz="3600" dirty="0" err="1" smtClean="0"/>
                <a:t>type</a:t>
              </a:r>
              <a:endParaRPr lang="fi-FI" sz="3600" dirty="0" smtClean="0"/>
            </a:p>
            <a:p>
              <a:pPr algn="r">
                <a:lnSpc>
                  <a:spcPct val="130000"/>
                </a:lnSpc>
              </a:pPr>
              <a:r>
                <a:rPr lang="fi-FI" sz="3600" dirty="0" err="1" smtClean="0"/>
                <a:t>Switching</a:t>
              </a:r>
              <a:r>
                <a:rPr lang="fi-FI" sz="3600" dirty="0" smtClean="0"/>
                <a:t> </a:t>
              </a:r>
              <a:r>
                <a:rPr lang="fi-FI" sz="3600" dirty="0" err="1" smtClean="0"/>
                <a:t>genres</a:t>
              </a:r>
              <a:endParaRPr lang="fi-FI" sz="3600" dirty="0" smtClean="0"/>
            </a:p>
            <a:p>
              <a:pPr algn="r">
                <a:lnSpc>
                  <a:spcPct val="130000"/>
                </a:lnSpc>
              </a:pPr>
              <a:r>
                <a:rPr lang="fi-FI" sz="3000" dirty="0" smtClean="0"/>
                <a:t>Peer </a:t>
              </a:r>
              <a:r>
                <a:rPr lang="fi-FI" sz="3000" dirty="0" err="1" smtClean="0"/>
                <a:t>group</a:t>
              </a:r>
              <a:r>
                <a:rPr lang="fi-FI" sz="3000" dirty="0" smtClean="0"/>
                <a:t> </a:t>
              </a:r>
              <a:r>
                <a:rPr lang="fi-FI" sz="3000" dirty="0" err="1" smtClean="0"/>
                <a:t>marketing</a:t>
              </a:r>
              <a:endParaRPr lang="fi-FI" sz="3000" dirty="0" smtClean="0"/>
            </a:p>
            <a:p>
              <a:pPr algn="r">
                <a:lnSpc>
                  <a:spcPct val="120000"/>
                </a:lnSpc>
              </a:pPr>
              <a:r>
                <a:rPr lang="fi-FI" sz="3600" dirty="0" smtClean="0"/>
                <a:t>				</a:t>
              </a:r>
            </a:p>
            <a:p>
              <a:pPr algn="r">
                <a:lnSpc>
                  <a:spcPct val="120000"/>
                </a:lnSpc>
              </a:pPr>
              <a:endParaRPr lang="fi-FI" dirty="0" smtClean="0"/>
            </a:p>
          </p:txBody>
        </p:sp>
        <p:sp>
          <p:nvSpPr>
            <p:cNvPr id="7" name="Nuoli oikealle 6"/>
            <p:cNvSpPr/>
            <p:nvPr/>
          </p:nvSpPr>
          <p:spPr>
            <a:xfrm>
              <a:off x="3707904" y="1987410"/>
              <a:ext cx="769683" cy="31370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8" name="Nuoli oikealle 7"/>
            <p:cNvSpPr/>
            <p:nvPr/>
          </p:nvSpPr>
          <p:spPr>
            <a:xfrm>
              <a:off x="3923928" y="2635482"/>
              <a:ext cx="769683" cy="31370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Nuoli oikealle 8"/>
            <p:cNvSpPr/>
            <p:nvPr/>
          </p:nvSpPr>
          <p:spPr>
            <a:xfrm>
              <a:off x="3707904" y="3283554"/>
              <a:ext cx="769683" cy="31370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Nuoli oikealle 9"/>
            <p:cNvSpPr/>
            <p:nvPr/>
          </p:nvSpPr>
          <p:spPr>
            <a:xfrm>
              <a:off x="3851920" y="3931626"/>
              <a:ext cx="769683" cy="31370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11" name="Tekstiruutu 10"/>
          <p:cNvSpPr txBox="1"/>
          <p:nvPr/>
        </p:nvSpPr>
        <p:spPr>
          <a:xfrm>
            <a:off x="928489" y="270942"/>
            <a:ext cx="74922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800" dirty="0" smtClean="0">
                <a:solidFill>
                  <a:srgbClr val="FFFFFF"/>
                </a:solidFill>
              </a:rPr>
              <a:t>FIVE CHANGES IN PARADIGM</a:t>
            </a:r>
            <a:endParaRPr lang="fi-FI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55682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ikehys 12"/>
          <p:cNvSpPr txBox="1"/>
          <p:nvPr/>
        </p:nvSpPr>
        <p:spPr>
          <a:xfrm>
            <a:off x="5438997" y="2007600"/>
            <a:ext cx="3312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latin typeface="Yle Rg" pitchFamily="50" charset="0"/>
              </a:rPr>
              <a:t>Get to know</a:t>
            </a:r>
            <a:endParaRPr lang="fi-FI" sz="2000" b="1" dirty="0">
              <a:latin typeface="Yle Rg" pitchFamily="50" charset="0"/>
            </a:endParaRPr>
          </a:p>
          <a:p>
            <a:pPr algn="r"/>
            <a:r>
              <a:rPr lang="en-US" sz="2000" dirty="0">
                <a:latin typeface="Yle Rg" pitchFamily="50" charset="0"/>
              </a:rPr>
              <a:t>the target audience you’re making the content for</a:t>
            </a:r>
            <a:endParaRPr lang="fi-FI" sz="2000" dirty="0">
              <a:latin typeface="Yle Rg" pitchFamily="50" charset="0"/>
            </a:endParaRPr>
          </a:p>
          <a:p>
            <a:pPr algn="r"/>
            <a:r>
              <a:rPr lang="en-US" sz="2000" dirty="0">
                <a:latin typeface="Yle Rg" pitchFamily="50" charset="0"/>
              </a:rPr>
              <a:t>through observing and interviewing.</a:t>
            </a:r>
            <a:endParaRPr lang="fi-FI" sz="2000" dirty="0">
              <a:latin typeface="Yle Rg" pitchFamily="50" charset="0"/>
            </a:endParaRPr>
          </a:p>
          <a:p>
            <a:pPr algn="r"/>
            <a:endParaRPr lang="fi-FI" sz="2000" i="1" dirty="0">
              <a:latin typeface="Yle Rg" pitchFamily="50" charset="0"/>
            </a:endParaRPr>
          </a:p>
          <a:p>
            <a:pPr algn="r"/>
            <a:r>
              <a:rPr lang="en-US" sz="2000" i="1" dirty="0">
                <a:latin typeface="Yle Rg" pitchFamily="50" charset="0"/>
              </a:rPr>
              <a:t>Who is my user?</a:t>
            </a:r>
            <a:endParaRPr lang="fi-FI" sz="2000" dirty="0">
              <a:latin typeface="Yle Rg" pitchFamily="50" charset="0"/>
            </a:endParaRPr>
          </a:p>
          <a:p>
            <a:pPr algn="r"/>
            <a:r>
              <a:rPr lang="en-US" sz="2000" i="1" dirty="0">
                <a:latin typeface="Yle Rg" pitchFamily="50" charset="0"/>
              </a:rPr>
              <a:t>What does s/he care about?</a:t>
            </a:r>
            <a:endParaRPr lang="fi-FI" sz="2000" dirty="0">
              <a:latin typeface="Yle Rg" pitchFamily="50" charset="0"/>
            </a:endParaRPr>
          </a:p>
        </p:txBody>
      </p:sp>
      <p:pic>
        <p:nvPicPr>
          <p:cNvPr id="12" name="logo-turkoosi.png" descr="/Users/tuulilaukkanen/Documents/Ylen-projektit/YLE-Ilme/NETTI-yle-ilme/Digitaaliset-lomakkeet/logo/ppt/valmiit/logo-turkoos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7474"/>
            <a:ext cx="283277" cy="324036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1953277" y="3407366"/>
            <a:ext cx="1944216" cy="1584176"/>
          </a:xfrm>
          <a:prstGeom prst="rect">
            <a:avLst/>
          </a:prstGeom>
          <a:gradFill>
            <a:gsLst>
              <a:gs pos="28000">
                <a:srgbClr val="3D7FCF"/>
              </a:gs>
              <a:gs pos="9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546100" dist="1143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i="1" dirty="0">
                <a:latin typeface="Yle Rg" pitchFamily="50" charset="0"/>
              </a:rPr>
              <a:t>I’m making </a:t>
            </a:r>
            <a:r>
              <a:rPr lang="en-US" sz="1400" i="1" dirty="0" smtClean="0">
                <a:latin typeface="Yle Rg" pitchFamily="50" charset="0"/>
              </a:rPr>
              <a:t>a </a:t>
            </a:r>
            <a:r>
              <a:rPr lang="en-US" sz="1400" i="1" dirty="0">
                <a:latin typeface="Yle Rg" pitchFamily="50" charset="0"/>
              </a:rPr>
              <a:t>program </a:t>
            </a:r>
            <a:endParaRPr lang="en-US" sz="1400" i="1" dirty="0" smtClean="0">
              <a:latin typeface="Yle Rg" pitchFamily="50" charset="0"/>
            </a:endParaRPr>
          </a:p>
          <a:p>
            <a:pPr algn="ctr"/>
            <a:r>
              <a:rPr lang="en-US" sz="1400" i="1" dirty="0" smtClean="0">
                <a:latin typeface="Yle Rg" pitchFamily="50" charset="0"/>
              </a:rPr>
              <a:t>for </a:t>
            </a:r>
            <a:r>
              <a:rPr lang="en-US" sz="1400" b="1" i="1" dirty="0">
                <a:latin typeface="Yle Rg" pitchFamily="50" charset="0"/>
              </a:rPr>
              <a:t>a </a:t>
            </a:r>
            <a:r>
              <a:rPr lang="en-US" sz="1400" b="1" i="1" dirty="0" smtClean="0">
                <a:latin typeface="Yle Rg" pitchFamily="50" charset="0"/>
              </a:rPr>
              <a:t>targeted</a:t>
            </a:r>
          </a:p>
          <a:p>
            <a:pPr algn="ctr"/>
            <a:r>
              <a:rPr lang="en-US" sz="1400" i="1" dirty="0" smtClean="0">
                <a:latin typeface="Yle Rg" pitchFamily="50" charset="0"/>
              </a:rPr>
              <a:t> </a:t>
            </a:r>
            <a:r>
              <a:rPr lang="en-US" sz="1400" i="1" dirty="0">
                <a:latin typeface="Yle Rg" pitchFamily="50" charset="0"/>
              </a:rPr>
              <a:t>audience</a:t>
            </a:r>
            <a:r>
              <a:rPr lang="en-US" sz="1400" i="1" dirty="0" smtClean="0">
                <a:latin typeface="Yle Rg" pitchFamily="50" charset="0"/>
              </a:rPr>
              <a:t>.</a:t>
            </a:r>
          </a:p>
          <a:p>
            <a:pPr algn="ctr"/>
            <a:endParaRPr lang="fi-FI" sz="1400" dirty="0">
              <a:latin typeface="Yle Rg" pitchFamily="50" charset="0"/>
            </a:endParaRPr>
          </a:p>
          <a:p>
            <a:pPr algn="ctr"/>
            <a:r>
              <a:rPr lang="en-US" sz="1400" dirty="0">
                <a:latin typeface="Yle Rg" pitchFamily="50" charset="0"/>
              </a:rPr>
              <a:t>What </a:t>
            </a:r>
            <a:r>
              <a:rPr lang="en-US" sz="1400" dirty="0" smtClean="0">
                <a:latin typeface="Yle Rg" pitchFamily="50" charset="0"/>
              </a:rPr>
              <a:t>are</a:t>
            </a:r>
          </a:p>
          <a:p>
            <a:pPr algn="ctr"/>
            <a:r>
              <a:rPr lang="en-US" sz="1400" dirty="0" smtClean="0">
                <a:latin typeface="Yle Rg" pitchFamily="50" charset="0"/>
              </a:rPr>
              <a:t>those </a:t>
            </a:r>
            <a:r>
              <a:rPr lang="en-US" sz="1400" dirty="0">
                <a:latin typeface="Yle Rg" pitchFamily="50" charset="0"/>
              </a:rPr>
              <a:t>people like?</a:t>
            </a:r>
            <a:endParaRPr lang="fi-FI" sz="1400" dirty="0">
              <a:latin typeface="Yle Rg" pitchFamily="50" charset="0"/>
            </a:endParaRPr>
          </a:p>
        </p:txBody>
      </p:sp>
      <p:sp>
        <p:nvSpPr>
          <p:cNvPr id="8" name="Kuusikulmio 7"/>
          <p:cNvSpPr>
            <a:spLocks noChangeAspect="1"/>
          </p:cNvSpPr>
          <p:nvPr/>
        </p:nvSpPr>
        <p:spPr>
          <a:xfrm>
            <a:off x="1035982" y="268629"/>
            <a:ext cx="3816213" cy="3290696"/>
          </a:xfrm>
          <a:prstGeom prst="hexago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46100" dist="114300" dir="8100000" algn="tr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 smtClean="0">
                <a:latin typeface="Yle Li" pitchFamily="50" charset="0"/>
              </a:rPr>
              <a:t>EMPATHIZE</a:t>
            </a:r>
            <a:endParaRPr lang="fi-FI" sz="3200" b="1" dirty="0">
              <a:latin typeface="Yle Li" pitchFamily="50" charset="0"/>
            </a:endParaRPr>
          </a:p>
        </p:txBody>
      </p:sp>
      <p:pic>
        <p:nvPicPr>
          <p:cNvPr id="9" name="Kuva 8" descr="Kuva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2360" y="268628"/>
            <a:ext cx="1068005" cy="4457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07636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LAB-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5" y="13"/>
            <a:ext cx="389355" cy="300419"/>
          </a:xfrm>
          <a:prstGeom prst="rect">
            <a:avLst/>
          </a:prstGeom>
        </p:spPr>
      </p:pic>
      <p:pic>
        <p:nvPicPr>
          <p:cNvPr id="6" name="Shape 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40" y="47338"/>
            <a:ext cx="237089" cy="2430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ruutu 2"/>
          <p:cNvSpPr txBox="1"/>
          <p:nvPr/>
        </p:nvSpPr>
        <p:spPr>
          <a:xfrm>
            <a:off x="477622" y="1005950"/>
            <a:ext cx="828238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dirty="0" smtClean="0">
                <a:latin typeface="Helvetica Neue"/>
                <a:cs typeface="Helvetica Neue"/>
              </a:rPr>
              <a:t>.. To </a:t>
            </a:r>
            <a:r>
              <a:rPr lang="fi-FI" sz="2000" dirty="0" err="1" smtClean="0">
                <a:latin typeface="Helvetica Neue"/>
                <a:cs typeface="Helvetica Neue"/>
              </a:rPr>
              <a:t>create</a:t>
            </a:r>
            <a:r>
              <a:rPr lang="fi-FI" sz="2000" dirty="0" smtClean="0">
                <a:latin typeface="Helvetica Neue"/>
                <a:cs typeface="Helvetica Neue"/>
              </a:rPr>
              <a:t> </a:t>
            </a:r>
            <a:r>
              <a:rPr lang="fi-FI" sz="2000" dirty="0" err="1" smtClean="0">
                <a:latin typeface="Helvetica Neue"/>
                <a:cs typeface="Helvetica Neue"/>
              </a:rPr>
              <a:t>empathy</a:t>
            </a:r>
            <a:r>
              <a:rPr lang="fi-FI" sz="2000" dirty="0" smtClean="0">
                <a:latin typeface="Helvetica Neue"/>
                <a:cs typeface="Helvetica Neue"/>
              </a:rPr>
              <a:t> and </a:t>
            </a:r>
            <a:r>
              <a:rPr lang="fi-FI" sz="2000" dirty="0" err="1" smtClean="0">
                <a:latin typeface="Helvetica Neue"/>
                <a:cs typeface="Helvetica Neue"/>
              </a:rPr>
              <a:t>undestanding</a:t>
            </a:r>
            <a:r>
              <a:rPr lang="fi-FI" sz="2000" dirty="0" smtClean="0">
                <a:latin typeface="Helvetica Neue"/>
                <a:cs typeface="Helvetica Neue"/>
              </a:rPr>
              <a:t> ..</a:t>
            </a:r>
          </a:p>
          <a:p>
            <a:pPr algn="ctr"/>
            <a:r>
              <a:rPr lang="fi-FI" sz="9600" dirty="0" smtClean="0">
                <a:latin typeface="Helvetica Neue"/>
                <a:cs typeface="Helvetica Neue"/>
              </a:rPr>
              <a:t>CONTENT</a:t>
            </a:r>
          </a:p>
          <a:p>
            <a:pPr algn="ctr"/>
            <a:r>
              <a:rPr lang="fi-FI" sz="9600" dirty="0" smtClean="0">
                <a:latin typeface="Helvetica Neue"/>
                <a:cs typeface="Helvetica Neue"/>
              </a:rPr>
              <a:t>PROBES</a:t>
            </a:r>
            <a:endParaRPr lang="fi-FI" sz="96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33149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LAB-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5" y="13"/>
            <a:ext cx="389355" cy="300419"/>
          </a:xfrm>
          <a:prstGeom prst="rect">
            <a:avLst/>
          </a:prstGeom>
        </p:spPr>
      </p:pic>
      <p:pic>
        <p:nvPicPr>
          <p:cNvPr id="6" name="Shape 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40" y="47338"/>
            <a:ext cx="237089" cy="2430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iruutu 1"/>
          <p:cNvSpPr txBox="1"/>
          <p:nvPr/>
        </p:nvSpPr>
        <p:spPr>
          <a:xfrm>
            <a:off x="828612" y="4148054"/>
            <a:ext cx="7466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b="1" dirty="0" smtClean="0">
                <a:solidFill>
                  <a:srgbClr val="0000FF"/>
                </a:solidFill>
              </a:rPr>
              <a:t>EASY: </a:t>
            </a:r>
            <a:r>
              <a:rPr lang="fi-FI" sz="2000" dirty="0" smtClean="0"/>
              <a:t>YOU KNOW WHAT YOU DON’T KNOW =&gt; YOU ASK</a:t>
            </a:r>
          </a:p>
          <a:p>
            <a:pPr algn="ctr"/>
            <a:r>
              <a:rPr lang="fi-FI" sz="2000" b="1" dirty="0" smtClean="0">
                <a:solidFill>
                  <a:srgbClr val="0000FF"/>
                </a:solidFill>
              </a:rPr>
              <a:t>CHALLENGE</a:t>
            </a:r>
            <a:r>
              <a:rPr lang="fi-FI" sz="2000" dirty="0" smtClean="0"/>
              <a:t>: YOU </a:t>
            </a:r>
            <a:r>
              <a:rPr lang="fi-FI" sz="2000" b="1" dirty="0" smtClean="0">
                <a:solidFill>
                  <a:srgbClr val="FF0000"/>
                </a:solidFill>
              </a:rPr>
              <a:t>DON’T KNOW WHAT YOU DON’T KNOW</a:t>
            </a:r>
            <a:r>
              <a:rPr lang="fi-FI" sz="2000" dirty="0" smtClean="0"/>
              <a:t> =&gt; HOW TO ENTER THE WHOLE MATTER?</a:t>
            </a:r>
            <a:endParaRPr lang="fi-FI" sz="2000" dirty="0"/>
          </a:p>
        </p:txBody>
      </p:sp>
      <p:pic>
        <p:nvPicPr>
          <p:cNvPr id="7" name="Kuva 6" descr="face_realit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880" y="162712"/>
            <a:ext cx="5471535" cy="39707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7629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2339976" y="2193132"/>
            <a:ext cx="1223963" cy="540544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14" name="Oval 10"/>
          <p:cNvSpPr>
            <a:spLocks noChangeArrowheads="1"/>
          </p:cNvSpPr>
          <p:nvPr/>
        </p:nvSpPr>
        <p:spPr bwMode="auto">
          <a:xfrm>
            <a:off x="6371555" y="2193615"/>
            <a:ext cx="1295400" cy="648891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2499038" y="2318742"/>
            <a:ext cx="8429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b="1" dirty="0" smtClean="0"/>
              <a:t>MAKER</a:t>
            </a:r>
            <a:endParaRPr lang="fi-FI" b="1" dirty="0"/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6516018" y="2356731"/>
            <a:ext cx="1441596" cy="30777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b="1" dirty="0" smtClean="0"/>
              <a:t>VIEWER/USER</a:t>
            </a:r>
            <a:endParaRPr lang="fi-FI" b="1" dirty="0"/>
          </a:p>
        </p:txBody>
      </p:sp>
      <p:sp>
        <p:nvSpPr>
          <p:cNvPr id="21" name="Oval 17"/>
          <p:cNvSpPr>
            <a:spLocks noChangeArrowheads="1"/>
          </p:cNvSpPr>
          <p:nvPr/>
        </p:nvSpPr>
        <p:spPr bwMode="auto">
          <a:xfrm>
            <a:off x="6660480" y="2140038"/>
            <a:ext cx="1295400" cy="648890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22" name="Oval 18"/>
          <p:cNvSpPr>
            <a:spLocks noChangeArrowheads="1"/>
          </p:cNvSpPr>
          <p:nvPr/>
        </p:nvSpPr>
        <p:spPr bwMode="auto">
          <a:xfrm>
            <a:off x="6804943" y="2086459"/>
            <a:ext cx="1295400" cy="648891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23" name="Oval 19"/>
          <p:cNvSpPr>
            <a:spLocks noChangeArrowheads="1"/>
          </p:cNvSpPr>
          <p:nvPr/>
        </p:nvSpPr>
        <p:spPr bwMode="auto">
          <a:xfrm>
            <a:off x="6947818" y="2031690"/>
            <a:ext cx="1295400" cy="648891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24" name="Oval 20"/>
          <p:cNvSpPr>
            <a:spLocks noChangeArrowheads="1"/>
          </p:cNvSpPr>
          <p:nvPr/>
        </p:nvSpPr>
        <p:spPr bwMode="auto">
          <a:xfrm>
            <a:off x="7092280" y="2031690"/>
            <a:ext cx="1295400" cy="648891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139955" y="2193708"/>
            <a:ext cx="999525" cy="648072"/>
          </a:xfrm>
          <a:prstGeom prst="rect">
            <a:avLst/>
          </a:prstGeom>
          <a:noFill/>
          <a:ln w="38100">
            <a:solidFill>
              <a:srgbClr val="46913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i-FI">
              <a:solidFill>
                <a:srgbClr val="469139"/>
              </a:solidFill>
            </a:endParaRP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4180211" y="2325470"/>
            <a:ext cx="8950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i-FI" sz="1600" dirty="0" smtClean="0">
                <a:solidFill>
                  <a:srgbClr val="469139"/>
                </a:solidFill>
              </a:rPr>
              <a:t>FILM</a:t>
            </a:r>
          </a:p>
        </p:txBody>
      </p:sp>
      <p:sp>
        <p:nvSpPr>
          <p:cNvPr id="61" name="AutoShape 58"/>
          <p:cNvSpPr>
            <a:spLocks noChangeArrowheads="1"/>
          </p:cNvSpPr>
          <p:nvPr/>
        </p:nvSpPr>
        <p:spPr bwMode="auto">
          <a:xfrm>
            <a:off x="3348038" y="2356247"/>
            <a:ext cx="647898" cy="270272"/>
          </a:xfrm>
          <a:prstGeom prst="rightArrow">
            <a:avLst>
              <a:gd name="adj1" fmla="val 50000"/>
              <a:gd name="adj2" fmla="val 32379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62" name="AutoShape 59"/>
          <p:cNvSpPr>
            <a:spLocks noChangeArrowheads="1"/>
          </p:cNvSpPr>
          <p:nvPr/>
        </p:nvSpPr>
        <p:spPr bwMode="auto">
          <a:xfrm>
            <a:off x="5436519" y="2410309"/>
            <a:ext cx="1081087" cy="216694"/>
          </a:xfrm>
          <a:prstGeom prst="leftArrow">
            <a:avLst>
              <a:gd name="adj1" fmla="val 50000"/>
              <a:gd name="adj2" fmla="val 93544"/>
            </a:avLst>
          </a:prstGeom>
          <a:solidFill>
            <a:srgbClr val="EC8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5" name="Tekstikehys 74"/>
          <p:cNvSpPr txBox="1"/>
          <p:nvPr/>
        </p:nvSpPr>
        <p:spPr>
          <a:xfrm>
            <a:off x="2122839" y="0"/>
            <a:ext cx="4545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2400" dirty="0" smtClean="0"/>
              <a:t>The dilemma:</a:t>
            </a:r>
          </a:p>
          <a:p>
            <a:pPr algn="ctr"/>
            <a:r>
              <a:rPr lang="fi-FI" sz="2400" dirty="0" smtClean="0"/>
              <a:t>FILM IS NOT FELT RELEVANT</a:t>
            </a:r>
            <a:endParaRPr lang="fi-FI" sz="2400" dirty="0"/>
          </a:p>
        </p:txBody>
      </p:sp>
      <p:sp>
        <p:nvSpPr>
          <p:cNvPr id="65" name="Rectangle 6"/>
          <p:cNvSpPr>
            <a:spLocks noChangeArrowheads="1"/>
          </p:cNvSpPr>
          <p:nvPr/>
        </p:nvSpPr>
        <p:spPr bwMode="auto">
          <a:xfrm>
            <a:off x="4643439" y="1429829"/>
            <a:ext cx="1441152" cy="648072"/>
          </a:xfrm>
          <a:prstGeom prst="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i-FI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" name="Text Box 21"/>
          <p:cNvSpPr txBox="1">
            <a:spLocks noChangeArrowheads="1"/>
          </p:cNvSpPr>
          <p:nvPr/>
        </p:nvSpPr>
        <p:spPr bwMode="auto">
          <a:xfrm>
            <a:off x="4716892" y="1437625"/>
            <a:ext cx="15732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fi-FI" sz="1200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fi-FI" sz="1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COMPETITORS</a:t>
            </a:r>
          </a:p>
        </p:txBody>
      </p:sp>
      <p:sp>
        <p:nvSpPr>
          <p:cNvPr id="76" name="AutoShape 59"/>
          <p:cNvSpPr>
            <a:spLocks noChangeArrowheads="1"/>
          </p:cNvSpPr>
          <p:nvPr/>
        </p:nvSpPr>
        <p:spPr bwMode="auto">
          <a:xfrm rot="2592371">
            <a:off x="6103181" y="1991610"/>
            <a:ext cx="589368" cy="216694"/>
          </a:xfrm>
          <a:prstGeom prst="leftArrow">
            <a:avLst>
              <a:gd name="adj1" fmla="val 50000"/>
              <a:gd name="adj2" fmla="val 93544"/>
            </a:avLst>
          </a:prstGeom>
          <a:solidFill>
            <a:srgbClr val="EC8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" name="Tekstikehys 76"/>
          <p:cNvSpPr txBox="1"/>
          <p:nvPr/>
        </p:nvSpPr>
        <p:spPr>
          <a:xfrm>
            <a:off x="5940152" y="2139702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?</a:t>
            </a:r>
            <a:endParaRPr lang="fi-FI" dirty="0"/>
          </a:p>
        </p:txBody>
      </p:sp>
    </p:spTree>
    <p:extLst>
      <p:ext uri="{BB962C8B-B14F-4D97-AF65-F5344CB8AC3E}">
        <p14:creationId xmlns="" xmlns:p14="http://schemas.microsoft.com/office/powerpoint/2010/main" val="373040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/>
          <p:cNvSpPr>
            <a:spLocks noChangeArrowheads="1"/>
          </p:cNvSpPr>
          <p:nvPr/>
        </p:nvSpPr>
        <p:spPr bwMode="auto">
          <a:xfrm rot="16200000">
            <a:off x="614910" y="1656707"/>
            <a:ext cx="1350169" cy="166816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2339976" y="2193132"/>
            <a:ext cx="1223963" cy="540544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14" name="Oval 10"/>
          <p:cNvSpPr>
            <a:spLocks noChangeArrowheads="1"/>
          </p:cNvSpPr>
          <p:nvPr/>
        </p:nvSpPr>
        <p:spPr bwMode="auto">
          <a:xfrm>
            <a:off x="6371555" y="2193615"/>
            <a:ext cx="1295400" cy="648891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25651" y="2139553"/>
            <a:ext cx="182243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i-FI" dirty="0" smtClean="0"/>
              <a:t>DRAMA</a:t>
            </a:r>
          </a:p>
          <a:p>
            <a:pPr algn="ctr"/>
            <a:r>
              <a:rPr lang="fi-FI" dirty="0" smtClean="0"/>
              <a:t>DOCUMENTARY</a:t>
            </a:r>
          </a:p>
          <a:p>
            <a:pPr algn="ctr"/>
            <a:r>
              <a:rPr lang="fi-FI" dirty="0" smtClean="0"/>
              <a:t>TRADITION</a:t>
            </a:r>
            <a:endParaRPr lang="fi-FI" dirty="0"/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2499038" y="2318742"/>
            <a:ext cx="8429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b="1" dirty="0" smtClean="0"/>
              <a:t>MAKER</a:t>
            </a:r>
            <a:endParaRPr lang="fi-FI" b="1" dirty="0"/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6516018" y="2356731"/>
            <a:ext cx="1441596" cy="30777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b="1" dirty="0" smtClean="0"/>
              <a:t>VIEWER/USER</a:t>
            </a:r>
            <a:endParaRPr lang="fi-FI" b="1" dirty="0"/>
          </a:p>
        </p:txBody>
      </p:sp>
      <p:sp>
        <p:nvSpPr>
          <p:cNvPr id="21" name="Oval 17"/>
          <p:cNvSpPr>
            <a:spLocks noChangeArrowheads="1"/>
          </p:cNvSpPr>
          <p:nvPr/>
        </p:nvSpPr>
        <p:spPr bwMode="auto">
          <a:xfrm>
            <a:off x="6660480" y="2140038"/>
            <a:ext cx="1295400" cy="648890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22" name="Oval 18"/>
          <p:cNvSpPr>
            <a:spLocks noChangeArrowheads="1"/>
          </p:cNvSpPr>
          <p:nvPr/>
        </p:nvSpPr>
        <p:spPr bwMode="auto">
          <a:xfrm>
            <a:off x="6804943" y="2086459"/>
            <a:ext cx="1295400" cy="648891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23" name="Oval 19"/>
          <p:cNvSpPr>
            <a:spLocks noChangeArrowheads="1"/>
          </p:cNvSpPr>
          <p:nvPr/>
        </p:nvSpPr>
        <p:spPr bwMode="auto">
          <a:xfrm>
            <a:off x="6947818" y="2031690"/>
            <a:ext cx="1295400" cy="648891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24" name="Oval 20"/>
          <p:cNvSpPr>
            <a:spLocks noChangeArrowheads="1"/>
          </p:cNvSpPr>
          <p:nvPr/>
        </p:nvSpPr>
        <p:spPr bwMode="auto">
          <a:xfrm>
            <a:off x="7092280" y="2031690"/>
            <a:ext cx="1295400" cy="648891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139955" y="2193708"/>
            <a:ext cx="999525" cy="648072"/>
          </a:xfrm>
          <a:prstGeom prst="rect">
            <a:avLst/>
          </a:prstGeom>
          <a:noFill/>
          <a:ln w="38100">
            <a:solidFill>
              <a:srgbClr val="46913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i-FI">
              <a:solidFill>
                <a:srgbClr val="469139"/>
              </a:solidFill>
            </a:endParaRP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4180211" y="2325470"/>
            <a:ext cx="8950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i-FI" sz="1600" dirty="0" smtClean="0">
                <a:solidFill>
                  <a:srgbClr val="469139"/>
                </a:solidFill>
              </a:rPr>
              <a:t>FILM</a:t>
            </a:r>
          </a:p>
        </p:txBody>
      </p:sp>
      <p:sp>
        <p:nvSpPr>
          <p:cNvPr id="60" name="AutoShape 57"/>
          <p:cNvSpPr>
            <a:spLocks noChangeArrowheads="1"/>
          </p:cNvSpPr>
          <p:nvPr/>
        </p:nvSpPr>
        <p:spPr bwMode="auto">
          <a:xfrm>
            <a:off x="2017714" y="2363391"/>
            <a:ext cx="466725" cy="270272"/>
          </a:xfrm>
          <a:prstGeom prst="rightArrow">
            <a:avLst>
              <a:gd name="adj1" fmla="val 50000"/>
              <a:gd name="adj2" fmla="val 32379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61" name="AutoShape 58"/>
          <p:cNvSpPr>
            <a:spLocks noChangeArrowheads="1"/>
          </p:cNvSpPr>
          <p:nvPr/>
        </p:nvSpPr>
        <p:spPr bwMode="auto">
          <a:xfrm>
            <a:off x="3348038" y="2356247"/>
            <a:ext cx="647898" cy="270272"/>
          </a:xfrm>
          <a:prstGeom prst="rightArrow">
            <a:avLst>
              <a:gd name="adj1" fmla="val 50000"/>
              <a:gd name="adj2" fmla="val 32379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62" name="AutoShape 59"/>
          <p:cNvSpPr>
            <a:spLocks noChangeArrowheads="1"/>
          </p:cNvSpPr>
          <p:nvPr/>
        </p:nvSpPr>
        <p:spPr bwMode="auto">
          <a:xfrm>
            <a:off x="5436519" y="2410309"/>
            <a:ext cx="1081087" cy="216694"/>
          </a:xfrm>
          <a:prstGeom prst="leftArrow">
            <a:avLst>
              <a:gd name="adj1" fmla="val 50000"/>
              <a:gd name="adj2" fmla="val 93544"/>
            </a:avLst>
          </a:prstGeom>
          <a:solidFill>
            <a:srgbClr val="EC8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5" name="Tekstikehys 74"/>
          <p:cNvSpPr txBox="1"/>
          <p:nvPr/>
        </p:nvSpPr>
        <p:spPr>
          <a:xfrm>
            <a:off x="814715" y="0"/>
            <a:ext cx="71617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2400" dirty="0" smtClean="0"/>
              <a:t>The dilemma:</a:t>
            </a:r>
          </a:p>
          <a:p>
            <a:pPr algn="ctr"/>
            <a:r>
              <a:rPr lang="fi-FI" sz="2400" dirty="0" smtClean="0"/>
              <a:t>MAKER IS LEANING TO TRADITION AND TASTE</a:t>
            </a:r>
            <a:endParaRPr lang="fi-FI" sz="2400" dirty="0"/>
          </a:p>
        </p:txBody>
      </p:sp>
      <p:sp>
        <p:nvSpPr>
          <p:cNvPr id="65" name="Rectangle 6"/>
          <p:cNvSpPr>
            <a:spLocks noChangeArrowheads="1"/>
          </p:cNvSpPr>
          <p:nvPr/>
        </p:nvSpPr>
        <p:spPr bwMode="auto">
          <a:xfrm>
            <a:off x="4643439" y="1429829"/>
            <a:ext cx="1441152" cy="648072"/>
          </a:xfrm>
          <a:prstGeom prst="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i-FI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" name="Text Box 21"/>
          <p:cNvSpPr txBox="1">
            <a:spLocks noChangeArrowheads="1"/>
          </p:cNvSpPr>
          <p:nvPr/>
        </p:nvSpPr>
        <p:spPr bwMode="auto">
          <a:xfrm>
            <a:off x="4716892" y="1437625"/>
            <a:ext cx="15732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fi-FI" sz="1200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fi-FI" sz="1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COMPETITORS</a:t>
            </a:r>
          </a:p>
        </p:txBody>
      </p:sp>
      <p:sp>
        <p:nvSpPr>
          <p:cNvPr id="76" name="AutoShape 59"/>
          <p:cNvSpPr>
            <a:spLocks noChangeArrowheads="1"/>
          </p:cNvSpPr>
          <p:nvPr/>
        </p:nvSpPr>
        <p:spPr bwMode="auto">
          <a:xfrm rot="2592371">
            <a:off x="6103181" y="1991610"/>
            <a:ext cx="589368" cy="216694"/>
          </a:xfrm>
          <a:prstGeom prst="leftArrow">
            <a:avLst>
              <a:gd name="adj1" fmla="val 50000"/>
              <a:gd name="adj2" fmla="val 93544"/>
            </a:avLst>
          </a:prstGeom>
          <a:solidFill>
            <a:srgbClr val="EC8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" name="Tekstikehys 76"/>
          <p:cNvSpPr txBox="1"/>
          <p:nvPr/>
        </p:nvSpPr>
        <p:spPr>
          <a:xfrm>
            <a:off x="5940152" y="2139702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?</a:t>
            </a:r>
            <a:endParaRPr lang="fi-FI" dirty="0"/>
          </a:p>
        </p:txBody>
      </p:sp>
    </p:spTree>
    <p:extLst>
      <p:ext uri="{BB962C8B-B14F-4D97-AF65-F5344CB8AC3E}">
        <p14:creationId xmlns="" xmlns:p14="http://schemas.microsoft.com/office/powerpoint/2010/main" val="368810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/>
          <p:cNvSpPr>
            <a:spLocks noChangeArrowheads="1"/>
          </p:cNvSpPr>
          <p:nvPr/>
        </p:nvSpPr>
        <p:spPr bwMode="auto">
          <a:xfrm rot="16200000">
            <a:off x="614910" y="1656707"/>
            <a:ext cx="1350169" cy="166816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2339976" y="2193132"/>
            <a:ext cx="1223963" cy="540544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14" name="Oval 10"/>
          <p:cNvSpPr>
            <a:spLocks noChangeArrowheads="1"/>
          </p:cNvSpPr>
          <p:nvPr/>
        </p:nvSpPr>
        <p:spPr bwMode="auto">
          <a:xfrm>
            <a:off x="6371555" y="2193615"/>
            <a:ext cx="1295400" cy="648891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2411413" y="3436144"/>
            <a:ext cx="3529012" cy="12954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25651" y="2139553"/>
            <a:ext cx="182243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i-FI" dirty="0" smtClean="0"/>
              <a:t>DRAMA</a:t>
            </a:r>
          </a:p>
          <a:p>
            <a:pPr algn="ctr"/>
            <a:r>
              <a:rPr lang="fi-FI" dirty="0" smtClean="0"/>
              <a:t>DOCUMENTARY</a:t>
            </a:r>
          </a:p>
          <a:p>
            <a:pPr algn="ctr"/>
            <a:r>
              <a:rPr lang="fi-FI" dirty="0" smtClean="0"/>
              <a:t>TRADITION</a:t>
            </a:r>
            <a:endParaRPr lang="fi-FI" dirty="0"/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2499038" y="2318742"/>
            <a:ext cx="8429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b="1" dirty="0" smtClean="0"/>
              <a:t>MAKER</a:t>
            </a:r>
            <a:endParaRPr lang="fi-FI" b="1" dirty="0"/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6516018" y="2356731"/>
            <a:ext cx="1441596" cy="30777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b="1" dirty="0" smtClean="0"/>
              <a:t>VIEWER/USER</a:t>
            </a:r>
            <a:endParaRPr lang="fi-FI" b="1" dirty="0"/>
          </a:p>
        </p:txBody>
      </p:sp>
      <p:sp>
        <p:nvSpPr>
          <p:cNvPr id="21" name="Oval 17"/>
          <p:cNvSpPr>
            <a:spLocks noChangeArrowheads="1"/>
          </p:cNvSpPr>
          <p:nvPr/>
        </p:nvSpPr>
        <p:spPr bwMode="auto">
          <a:xfrm>
            <a:off x="6660480" y="2140038"/>
            <a:ext cx="1295400" cy="648890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22" name="Oval 18"/>
          <p:cNvSpPr>
            <a:spLocks noChangeArrowheads="1"/>
          </p:cNvSpPr>
          <p:nvPr/>
        </p:nvSpPr>
        <p:spPr bwMode="auto">
          <a:xfrm>
            <a:off x="6804943" y="2086459"/>
            <a:ext cx="1295400" cy="648891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23" name="Oval 19"/>
          <p:cNvSpPr>
            <a:spLocks noChangeArrowheads="1"/>
          </p:cNvSpPr>
          <p:nvPr/>
        </p:nvSpPr>
        <p:spPr bwMode="auto">
          <a:xfrm>
            <a:off x="6947818" y="2031690"/>
            <a:ext cx="1295400" cy="648891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24" name="Oval 20"/>
          <p:cNvSpPr>
            <a:spLocks noChangeArrowheads="1"/>
          </p:cNvSpPr>
          <p:nvPr/>
        </p:nvSpPr>
        <p:spPr bwMode="auto">
          <a:xfrm>
            <a:off x="7092280" y="2031690"/>
            <a:ext cx="1295400" cy="648891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139955" y="2193708"/>
            <a:ext cx="999525" cy="648072"/>
          </a:xfrm>
          <a:prstGeom prst="rect">
            <a:avLst/>
          </a:prstGeom>
          <a:noFill/>
          <a:ln w="38100">
            <a:solidFill>
              <a:srgbClr val="46913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i-FI">
              <a:solidFill>
                <a:srgbClr val="469139"/>
              </a:solidFill>
            </a:endParaRP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4180211" y="2325470"/>
            <a:ext cx="8950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i-FI" sz="1600" dirty="0" smtClean="0">
                <a:solidFill>
                  <a:srgbClr val="469139"/>
                </a:solidFill>
              </a:rPr>
              <a:t>FILM</a:t>
            </a:r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1619672" y="4731990"/>
            <a:ext cx="58463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dirty="0" err="1" smtClean="0"/>
              <a:t>Reality</a:t>
            </a:r>
            <a:r>
              <a:rPr lang="fi-FI" dirty="0" smtClean="0"/>
              <a:t>: </a:t>
            </a:r>
            <a:r>
              <a:rPr lang="fi-FI" dirty="0" err="1" smtClean="0"/>
              <a:t>experiences</a:t>
            </a:r>
            <a:r>
              <a:rPr lang="fi-FI" dirty="0" smtClean="0"/>
              <a:t>, </a:t>
            </a:r>
            <a:r>
              <a:rPr lang="fi-FI" dirty="0" err="1" smtClean="0"/>
              <a:t>habits</a:t>
            </a:r>
            <a:r>
              <a:rPr lang="fi-FI" dirty="0" smtClean="0"/>
              <a:t>, </a:t>
            </a:r>
            <a:r>
              <a:rPr lang="fi-FI" dirty="0" err="1" smtClean="0"/>
              <a:t>phantasies</a:t>
            </a:r>
            <a:r>
              <a:rPr lang="fi-FI" dirty="0" smtClean="0"/>
              <a:t> etc. </a:t>
            </a:r>
            <a:r>
              <a:rPr lang="fi-FI" sz="2000" dirty="0" smtClean="0"/>
              <a:t>ARE DIFFERENT!</a:t>
            </a:r>
            <a:endParaRPr lang="fi-FI" sz="2000" dirty="0"/>
          </a:p>
        </p:txBody>
      </p:sp>
      <p:sp>
        <p:nvSpPr>
          <p:cNvPr id="32" name="AutoShape 28"/>
          <p:cNvSpPr>
            <a:spLocks noChangeArrowheads="1"/>
          </p:cNvSpPr>
          <p:nvPr/>
        </p:nvSpPr>
        <p:spPr bwMode="auto">
          <a:xfrm>
            <a:off x="2771775" y="3651647"/>
            <a:ext cx="288925" cy="215503"/>
          </a:xfrm>
          <a:prstGeom prst="star4">
            <a:avLst>
              <a:gd name="adj" fmla="val 12500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3" name="AutoShape 29"/>
          <p:cNvSpPr>
            <a:spLocks noChangeArrowheads="1"/>
          </p:cNvSpPr>
          <p:nvPr/>
        </p:nvSpPr>
        <p:spPr bwMode="auto">
          <a:xfrm>
            <a:off x="4716464" y="3706416"/>
            <a:ext cx="287337" cy="161925"/>
          </a:xfrm>
          <a:prstGeom prst="lightningBol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4" name="AutoShape 30"/>
          <p:cNvSpPr>
            <a:spLocks noChangeArrowheads="1"/>
          </p:cNvSpPr>
          <p:nvPr/>
        </p:nvSpPr>
        <p:spPr bwMode="auto">
          <a:xfrm>
            <a:off x="3779838" y="4192191"/>
            <a:ext cx="360362" cy="215503"/>
          </a:xfrm>
          <a:custGeom>
            <a:avLst/>
            <a:gdLst>
              <a:gd name="G0" fmla="+- 5400 0 0"/>
              <a:gd name="G1" fmla="+- 8100 0 0"/>
              <a:gd name="G2" fmla="+- 2700 0 0"/>
              <a:gd name="G3" fmla="+- 9450 0 0"/>
              <a:gd name="G4" fmla="+- 21600 0 8100"/>
              <a:gd name="G5" fmla="+- 21600 0 9450"/>
              <a:gd name="G6" fmla="+- 5400 21600 0"/>
              <a:gd name="G7" fmla="*/ G6 1 2"/>
              <a:gd name="G8" fmla="+- 21600 0 5400"/>
              <a:gd name="G9" fmla="+- 21600 0 2700"/>
              <a:gd name="T0" fmla="*/ G0 w 21600"/>
              <a:gd name="T1" fmla="*/ G0 h 21600"/>
              <a:gd name="T2" fmla="*/ G8 w 21600"/>
              <a:gd name="T3" fmla="*/ G8 h 2160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5" name="AutoShape 31"/>
          <p:cNvSpPr>
            <a:spLocks noChangeArrowheads="1"/>
          </p:cNvSpPr>
          <p:nvPr/>
        </p:nvSpPr>
        <p:spPr bwMode="auto">
          <a:xfrm>
            <a:off x="3276601" y="4192191"/>
            <a:ext cx="288925" cy="215503"/>
          </a:xfrm>
          <a:prstGeom prst="star4">
            <a:avLst>
              <a:gd name="adj" fmla="val 12500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6" name="AutoShape 32"/>
          <p:cNvSpPr>
            <a:spLocks noChangeArrowheads="1"/>
          </p:cNvSpPr>
          <p:nvPr/>
        </p:nvSpPr>
        <p:spPr bwMode="auto">
          <a:xfrm>
            <a:off x="4427539" y="3868341"/>
            <a:ext cx="288925" cy="215503"/>
          </a:xfrm>
          <a:prstGeom prst="star4">
            <a:avLst>
              <a:gd name="adj" fmla="val 125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7" name="AutoShape 33"/>
          <p:cNvSpPr>
            <a:spLocks noChangeArrowheads="1"/>
          </p:cNvSpPr>
          <p:nvPr/>
        </p:nvSpPr>
        <p:spPr bwMode="auto">
          <a:xfrm>
            <a:off x="5508626" y="3543300"/>
            <a:ext cx="288925" cy="215504"/>
          </a:xfrm>
          <a:prstGeom prst="star4">
            <a:avLst>
              <a:gd name="adj" fmla="val 125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8" name="AutoShape 34"/>
          <p:cNvSpPr>
            <a:spLocks noChangeArrowheads="1"/>
          </p:cNvSpPr>
          <p:nvPr/>
        </p:nvSpPr>
        <p:spPr bwMode="auto">
          <a:xfrm>
            <a:off x="5003801" y="4354116"/>
            <a:ext cx="288925" cy="215503"/>
          </a:xfrm>
          <a:prstGeom prst="star4">
            <a:avLst>
              <a:gd name="adj" fmla="val 125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9" name="AutoShape 35"/>
          <p:cNvSpPr>
            <a:spLocks noChangeArrowheads="1"/>
          </p:cNvSpPr>
          <p:nvPr/>
        </p:nvSpPr>
        <p:spPr bwMode="auto">
          <a:xfrm>
            <a:off x="2843213" y="3975498"/>
            <a:ext cx="360362" cy="215503"/>
          </a:xfrm>
          <a:custGeom>
            <a:avLst/>
            <a:gdLst>
              <a:gd name="G0" fmla="+- 5400 0 0"/>
              <a:gd name="G1" fmla="+- 8100 0 0"/>
              <a:gd name="G2" fmla="+- 2700 0 0"/>
              <a:gd name="G3" fmla="+- 9450 0 0"/>
              <a:gd name="G4" fmla="+- 21600 0 8100"/>
              <a:gd name="G5" fmla="+- 21600 0 9450"/>
              <a:gd name="G6" fmla="+- 5400 21600 0"/>
              <a:gd name="G7" fmla="*/ G6 1 2"/>
              <a:gd name="G8" fmla="+- 21600 0 5400"/>
              <a:gd name="G9" fmla="+- 21600 0 2700"/>
              <a:gd name="T0" fmla="*/ G0 w 21600"/>
              <a:gd name="T1" fmla="*/ G0 h 21600"/>
              <a:gd name="T2" fmla="*/ G8 w 21600"/>
              <a:gd name="T3" fmla="*/ G8 h 2160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0" name="AutoShape 36"/>
          <p:cNvSpPr>
            <a:spLocks noChangeArrowheads="1"/>
          </p:cNvSpPr>
          <p:nvPr/>
        </p:nvSpPr>
        <p:spPr bwMode="auto">
          <a:xfrm>
            <a:off x="5435601" y="4137423"/>
            <a:ext cx="360363" cy="215503"/>
          </a:xfrm>
          <a:custGeom>
            <a:avLst/>
            <a:gdLst>
              <a:gd name="G0" fmla="+- 5400 0 0"/>
              <a:gd name="G1" fmla="+- 8100 0 0"/>
              <a:gd name="G2" fmla="+- 2700 0 0"/>
              <a:gd name="G3" fmla="+- 9450 0 0"/>
              <a:gd name="G4" fmla="+- 21600 0 8100"/>
              <a:gd name="G5" fmla="+- 21600 0 9450"/>
              <a:gd name="G6" fmla="+- 5400 21600 0"/>
              <a:gd name="G7" fmla="*/ G6 1 2"/>
              <a:gd name="G8" fmla="+- 21600 0 5400"/>
              <a:gd name="G9" fmla="+- 21600 0 2700"/>
              <a:gd name="T0" fmla="*/ G0 w 21600"/>
              <a:gd name="T1" fmla="*/ G0 h 21600"/>
              <a:gd name="T2" fmla="*/ G8 w 21600"/>
              <a:gd name="T3" fmla="*/ G8 h 2160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1" name="AutoShape 37"/>
          <p:cNvSpPr>
            <a:spLocks noChangeArrowheads="1"/>
          </p:cNvSpPr>
          <p:nvPr/>
        </p:nvSpPr>
        <p:spPr bwMode="auto">
          <a:xfrm>
            <a:off x="4067176" y="3489723"/>
            <a:ext cx="360363" cy="215503"/>
          </a:xfrm>
          <a:custGeom>
            <a:avLst/>
            <a:gdLst>
              <a:gd name="G0" fmla="+- 5400 0 0"/>
              <a:gd name="G1" fmla="+- 8100 0 0"/>
              <a:gd name="G2" fmla="+- 2700 0 0"/>
              <a:gd name="G3" fmla="+- 9450 0 0"/>
              <a:gd name="G4" fmla="+- 21600 0 8100"/>
              <a:gd name="G5" fmla="+- 21600 0 9450"/>
              <a:gd name="G6" fmla="+- 5400 21600 0"/>
              <a:gd name="G7" fmla="*/ G6 1 2"/>
              <a:gd name="G8" fmla="+- 21600 0 5400"/>
              <a:gd name="G9" fmla="+- 21600 0 2700"/>
              <a:gd name="T0" fmla="*/ G0 w 21600"/>
              <a:gd name="T1" fmla="*/ G0 h 21600"/>
              <a:gd name="T2" fmla="*/ G8 w 21600"/>
              <a:gd name="T3" fmla="*/ G8 h 2160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2" name="AutoShape 38"/>
          <p:cNvSpPr>
            <a:spLocks noChangeArrowheads="1"/>
          </p:cNvSpPr>
          <p:nvPr/>
        </p:nvSpPr>
        <p:spPr bwMode="auto">
          <a:xfrm>
            <a:off x="4284663" y="4407694"/>
            <a:ext cx="360362" cy="215504"/>
          </a:xfrm>
          <a:custGeom>
            <a:avLst/>
            <a:gdLst>
              <a:gd name="G0" fmla="+- 5400 0 0"/>
              <a:gd name="G1" fmla="+- 8100 0 0"/>
              <a:gd name="G2" fmla="+- 2700 0 0"/>
              <a:gd name="G3" fmla="+- 9450 0 0"/>
              <a:gd name="G4" fmla="+- 21600 0 8100"/>
              <a:gd name="G5" fmla="+- 21600 0 9450"/>
              <a:gd name="G6" fmla="+- 5400 21600 0"/>
              <a:gd name="G7" fmla="*/ G6 1 2"/>
              <a:gd name="G8" fmla="+- 21600 0 5400"/>
              <a:gd name="G9" fmla="+- 21600 0 2700"/>
              <a:gd name="T0" fmla="*/ G0 w 21600"/>
              <a:gd name="T1" fmla="*/ G0 h 21600"/>
              <a:gd name="T2" fmla="*/ G8 w 21600"/>
              <a:gd name="T3" fmla="*/ G8 h 2160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3" name="AutoShape 39"/>
          <p:cNvSpPr>
            <a:spLocks noChangeArrowheads="1"/>
          </p:cNvSpPr>
          <p:nvPr/>
        </p:nvSpPr>
        <p:spPr bwMode="auto">
          <a:xfrm>
            <a:off x="3779839" y="3868341"/>
            <a:ext cx="287337" cy="161925"/>
          </a:xfrm>
          <a:prstGeom prst="lightningBol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4" name="AutoShape 40"/>
          <p:cNvSpPr>
            <a:spLocks noChangeArrowheads="1"/>
          </p:cNvSpPr>
          <p:nvPr/>
        </p:nvSpPr>
        <p:spPr bwMode="auto">
          <a:xfrm>
            <a:off x="3203575" y="3543300"/>
            <a:ext cx="287338" cy="161925"/>
          </a:xfrm>
          <a:prstGeom prst="lightningBol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5" name="AutoShape 41"/>
          <p:cNvSpPr>
            <a:spLocks noChangeArrowheads="1"/>
          </p:cNvSpPr>
          <p:nvPr/>
        </p:nvSpPr>
        <p:spPr bwMode="auto">
          <a:xfrm>
            <a:off x="3348039" y="3921919"/>
            <a:ext cx="287337" cy="161925"/>
          </a:xfrm>
          <a:prstGeom prst="lightningBol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6" name="AutoShape 42"/>
          <p:cNvSpPr>
            <a:spLocks noChangeArrowheads="1"/>
          </p:cNvSpPr>
          <p:nvPr/>
        </p:nvSpPr>
        <p:spPr bwMode="auto">
          <a:xfrm>
            <a:off x="2843214" y="4407694"/>
            <a:ext cx="287337" cy="161925"/>
          </a:xfrm>
          <a:prstGeom prst="lightningBol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7" name="AutoShape 43"/>
          <p:cNvSpPr>
            <a:spLocks noChangeArrowheads="1"/>
          </p:cNvSpPr>
          <p:nvPr/>
        </p:nvSpPr>
        <p:spPr bwMode="auto">
          <a:xfrm>
            <a:off x="5364164" y="3868341"/>
            <a:ext cx="287337" cy="161925"/>
          </a:xfrm>
          <a:prstGeom prst="lightningBol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8" name="Oval 44"/>
          <p:cNvSpPr>
            <a:spLocks noChangeArrowheads="1"/>
          </p:cNvSpPr>
          <p:nvPr/>
        </p:nvSpPr>
        <p:spPr bwMode="auto">
          <a:xfrm>
            <a:off x="3203575" y="4192191"/>
            <a:ext cx="431800" cy="21550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9" name="Oval 45"/>
          <p:cNvSpPr>
            <a:spLocks noChangeArrowheads="1"/>
          </p:cNvSpPr>
          <p:nvPr/>
        </p:nvSpPr>
        <p:spPr bwMode="auto">
          <a:xfrm>
            <a:off x="4675188" y="3677841"/>
            <a:ext cx="431800" cy="21550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50" name="Oval 46"/>
          <p:cNvSpPr>
            <a:spLocks noChangeArrowheads="1"/>
          </p:cNvSpPr>
          <p:nvPr/>
        </p:nvSpPr>
        <p:spPr bwMode="auto">
          <a:xfrm>
            <a:off x="5407025" y="4135041"/>
            <a:ext cx="431800" cy="21550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51" name="Oval 48"/>
          <p:cNvSpPr>
            <a:spLocks noChangeArrowheads="1"/>
          </p:cNvSpPr>
          <p:nvPr/>
        </p:nvSpPr>
        <p:spPr bwMode="auto">
          <a:xfrm>
            <a:off x="2700338" y="3651647"/>
            <a:ext cx="431800" cy="21550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52" name="Oval 49"/>
          <p:cNvSpPr>
            <a:spLocks noChangeArrowheads="1"/>
          </p:cNvSpPr>
          <p:nvPr/>
        </p:nvSpPr>
        <p:spPr bwMode="auto">
          <a:xfrm>
            <a:off x="3724275" y="3843337"/>
            <a:ext cx="431800" cy="215504"/>
          </a:xfrm>
          <a:prstGeom prst="ellipse">
            <a:avLst/>
          </a:prstGeom>
          <a:noFill/>
          <a:ln w="38100">
            <a:solidFill>
              <a:srgbClr val="46913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53" name="Oval 50"/>
          <p:cNvSpPr>
            <a:spLocks noChangeArrowheads="1"/>
          </p:cNvSpPr>
          <p:nvPr/>
        </p:nvSpPr>
        <p:spPr bwMode="auto">
          <a:xfrm>
            <a:off x="3754438" y="3814762"/>
            <a:ext cx="431800" cy="215504"/>
          </a:xfrm>
          <a:prstGeom prst="ellipse">
            <a:avLst/>
          </a:prstGeom>
          <a:noFill/>
          <a:ln w="38100">
            <a:solidFill>
              <a:srgbClr val="46913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54" name="Line 51"/>
          <p:cNvSpPr>
            <a:spLocks noChangeShapeType="1"/>
          </p:cNvSpPr>
          <p:nvPr/>
        </p:nvSpPr>
        <p:spPr bwMode="auto">
          <a:xfrm flipH="1" flipV="1">
            <a:off x="2987676" y="2733675"/>
            <a:ext cx="360363" cy="1458516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55" name="Line 52"/>
          <p:cNvSpPr>
            <a:spLocks noChangeShapeType="1"/>
          </p:cNvSpPr>
          <p:nvPr/>
        </p:nvSpPr>
        <p:spPr bwMode="auto">
          <a:xfrm flipV="1">
            <a:off x="5724525" y="2841780"/>
            <a:ext cx="1079723" cy="1296833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56" name="Line 53"/>
          <p:cNvSpPr>
            <a:spLocks noChangeShapeType="1"/>
          </p:cNvSpPr>
          <p:nvPr/>
        </p:nvSpPr>
        <p:spPr bwMode="auto">
          <a:xfrm flipV="1">
            <a:off x="3995738" y="2787774"/>
            <a:ext cx="2592486" cy="1026989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57" name="Line 54"/>
          <p:cNvSpPr>
            <a:spLocks noChangeShapeType="1"/>
          </p:cNvSpPr>
          <p:nvPr/>
        </p:nvSpPr>
        <p:spPr bwMode="auto">
          <a:xfrm flipH="1" flipV="1">
            <a:off x="2771776" y="2733675"/>
            <a:ext cx="1152525" cy="108108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58" name="Line 55"/>
          <p:cNvSpPr>
            <a:spLocks noChangeShapeType="1"/>
          </p:cNvSpPr>
          <p:nvPr/>
        </p:nvSpPr>
        <p:spPr bwMode="auto">
          <a:xfrm flipH="1" flipV="1">
            <a:off x="3094038" y="2743200"/>
            <a:ext cx="1600200" cy="1416844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59" name="Line 56"/>
          <p:cNvSpPr>
            <a:spLocks noChangeShapeType="1"/>
          </p:cNvSpPr>
          <p:nvPr/>
        </p:nvSpPr>
        <p:spPr bwMode="auto">
          <a:xfrm flipV="1">
            <a:off x="2916238" y="2733768"/>
            <a:ext cx="3527970" cy="91907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60" name="AutoShape 57"/>
          <p:cNvSpPr>
            <a:spLocks noChangeArrowheads="1"/>
          </p:cNvSpPr>
          <p:nvPr/>
        </p:nvSpPr>
        <p:spPr bwMode="auto">
          <a:xfrm>
            <a:off x="2017714" y="2363391"/>
            <a:ext cx="466725" cy="270272"/>
          </a:xfrm>
          <a:prstGeom prst="rightArrow">
            <a:avLst>
              <a:gd name="adj1" fmla="val 50000"/>
              <a:gd name="adj2" fmla="val 32379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61" name="AutoShape 58"/>
          <p:cNvSpPr>
            <a:spLocks noChangeArrowheads="1"/>
          </p:cNvSpPr>
          <p:nvPr/>
        </p:nvSpPr>
        <p:spPr bwMode="auto">
          <a:xfrm>
            <a:off x="3348038" y="2356247"/>
            <a:ext cx="647898" cy="270272"/>
          </a:xfrm>
          <a:prstGeom prst="rightArrow">
            <a:avLst>
              <a:gd name="adj1" fmla="val 50000"/>
              <a:gd name="adj2" fmla="val 32379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62" name="AutoShape 59"/>
          <p:cNvSpPr>
            <a:spLocks noChangeArrowheads="1"/>
          </p:cNvSpPr>
          <p:nvPr/>
        </p:nvSpPr>
        <p:spPr bwMode="auto">
          <a:xfrm>
            <a:off x="5436519" y="2410309"/>
            <a:ext cx="1081087" cy="216694"/>
          </a:xfrm>
          <a:prstGeom prst="leftArrow">
            <a:avLst>
              <a:gd name="adj1" fmla="val 50000"/>
              <a:gd name="adj2" fmla="val 93544"/>
            </a:avLst>
          </a:prstGeom>
          <a:solidFill>
            <a:srgbClr val="EC8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66" name="Oval 63"/>
          <p:cNvSpPr>
            <a:spLocks noChangeArrowheads="1"/>
          </p:cNvSpPr>
          <p:nvPr/>
        </p:nvSpPr>
        <p:spPr bwMode="auto">
          <a:xfrm>
            <a:off x="4643438" y="4137423"/>
            <a:ext cx="431800" cy="21550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67" name="AutoShape 64"/>
          <p:cNvSpPr>
            <a:spLocks noChangeArrowheads="1"/>
          </p:cNvSpPr>
          <p:nvPr/>
        </p:nvSpPr>
        <p:spPr bwMode="auto">
          <a:xfrm>
            <a:off x="4643438" y="4137423"/>
            <a:ext cx="360362" cy="215503"/>
          </a:xfrm>
          <a:custGeom>
            <a:avLst/>
            <a:gdLst>
              <a:gd name="G0" fmla="+- 5400 0 0"/>
              <a:gd name="G1" fmla="+- 8100 0 0"/>
              <a:gd name="G2" fmla="+- 2700 0 0"/>
              <a:gd name="G3" fmla="+- 9450 0 0"/>
              <a:gd name="G4" fmla="+- 21600 0 8100"/>
              <a:gd name="G5" fmla="+- 21600 0 9450"/>
              <a:gd name="G6" fmla="+- 5400 21600 0"/>
              <a:gd name="G7" fmla="*/ G6 1 2"/>
              <a:gd name="G8" fmla="+- 21600 0 5400"/>
              <a:gd name="G9" fmla="+- 21600 0 2700"/>
              <a:gd name="T0" fmla="*/ G0 w 21600"/>
              <a:gd name="T1" fmla="*/ G0 h 21600"/>
              <a:gd name="T2" fmla="*/ G8 w 21600"/>
              <a:gd name="T3" fmla="*/ G8 h 2160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5" name="Tekstikehys 74"/>
          <p:cNvSpPr txBox="1"/>
          <p:nvPr/>
        </p:nvSpPr>
        <p:spPr>
          <a:xfrm>
            <a:off x="1396301" y="0"/>
            <a:ext cx="5998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2400" dirty="0" smtClean="0"/>
              <a:t>The dilemma:</a:t>
            </a:r>
          </a:p>
          <a:p>
            <a:pPr algn="ctr"/>
            <a:r>
              <a:rPr lang="fi-FI" sz="2400" dirty="0" smtClean="0"/>
              <a:t>WE DO NOT SHARE THE SAME WORLD</a:t>
            </a:r>
            <a:endParaRPr lang="fi-FI" sz="2400" dirty="0"/>
          </a:p>
        </p:txBody>
      </p:sp>
      <p:sp>
        <p:nvSpPr>
          <p:cNvPr id="65" name="Rectangle 6"/>
          <p:cNvSpPr>
            <a:spLocks noChangeArrowheads="1"/>
          </p:cNvSpPr>
          <p:nvPr/>
        </p:nvSpPr>
        <p:spPr bwMode="auto">
          <a:xfrm>
            <a:off x="4643439" y="1429829"/>
            <a:ext cx="1441152" cy="648072"/>
          </a:xfrm>
          <a:prstGeom prst="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i-FI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" name="Text Box 21"/>
          <p:cNvSpPr txBox="1">
            <a:spLocks noChangeArrowheads="1"/>
          </p:cNvSpPr>
          <p:nvPr/>
        </p:nvSpPr>
        <p:spPr bwMode="auto">
          <a:xfrm>
            <a:off x="4716892" y="1437625"/>
            <a:ext cx="15732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fi-FI" sz="1200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fi-FI" sz="1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COMPETITORS</a:t>
            </a:r>
          </a:p>
        </p:txBody>
      </p:sp>
      <p:sp>
        <p:nvSpPr>
          <p:cNvPr id="76" name="AutoShape 59"/>
          <p:cNvSpPr>
            <a:spLocks noChangeArrowheads="1"/>
          </p:cNvSpPr>
          <p:nvPr/>
        </p:nvSpPr>
        <p:spPr bwMode="auto">
          <a:xfrm rot="2592371">
            <a:off x="6103181" y="1991610"/>
            <a:ext cx="589368" cy="216694"/>
          </a:xfrm>
          <a:prstGeom prst="leftArrow">
            <a:avLst>
              <a:gd name="adj1" fmla="val 50000"/>
              <a:gd name="adj2" fmla="val 93544"/>
            </a:avLst>
          </a:prstGeom>
          <a:solidFill>
            <a:srgbClr val="EC8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" name="Tekstikehys 76"/>
          <p:cNvSpPr txBox="1"/>
          <p:nvPr/>
        </p:nvSpPr>
        <p:spPr>
          <a:xfrm>
            <a:off x="5940152" y="2139702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?</a:t>
            </a:r>
            <a:endParaRPr lang="fi-FI" dirty="0"/>
          </a:p>
        </p:txBody>
      </p:sp>
    </p:spTree>
    <p:extLst>
      <p:ext uri="{BB962C8B-B14F-4D97-AF65-F5344CB8AC3E}">
        <p14:creationId xmlns="" xmlns:p14="http://schemas.microsoft.com/office/powerpoint/2010/main" val="348317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Oval 11"/>
          <p:cNvSpPr>
            <a:spLocks noChangeArrowheads="1"/>
          </p:cNvSpPr>
          <p:nvPr/>
        </p:nvSpPr>
        <p:spPr bwMode="auto">
          <a:xfrm>
            <a:off x="251520" y="627459"/>
            <a:ext cx="2374900" cy="1188244"/>
          </a:xfrm>
          <a:prstGeom prst="ellipse">
            <a:avLst/>
          </a:prstGeom>
          <a:noFill/>
          <a:ln w="57150">
            <a:solidFill>
              <a:schemeClr val="accent2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64" name="Oval 12"/>
          <p:cNvSpPr>
            <a:spLocks noChangeArrowheads="1"/>
          </p:cNvSpPr>
          <p:nvPr/>
        </p:nvSpPr>
        <p:spPr bwMode="auto">
          <a:xfrm>
            <a:off x="6371555" y="627459"/>
            <a:ext cx="2374900" cy="118824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fi-FI" dirty="0" smtClean="0"/>
              <a:t>&lt;</a:t>
            </a:r>
            <a:endParaRPr lang="fi-FI" dirty="0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 rot="16200000">
            <a:off x="614910" y="1656707"/>
            <a:ext cx="1350169" cy="166816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2339976" y="2193132"/>
            <a:ext cx="1223963" cy="540544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14" name="Oval 10"/>
          <p:cNvSpPr>
            <a:spLocks noChangeArrowheads="1"/>
          </p:cNvSpPr>
          <p:nvPr/>
        </p:nvSpPr>
        <p:spPr bwMode="auto">
          <a:xfrm>
            <a:off x="6371555" y="2193615"/>
            <a:ext cx="1295400" cy="648891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2411413" y="3436144"/>
            <a:ext cx="3529012" cy="12954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25651" y="2139553"/>
            <a:ext cx="182243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i-FI" dirty="0" smtClean="0"/>
              <a:t>DRAMA</a:t>
            </a:r>
          </a:p>
          <a:p>
            <a:pPr algn="ctr"/>
            <a:r>
              <a:rPr lang="fi-FI" dirty="0" smtClean="0"/>
              <a:t>DOCUMENTARY</a:t>
            </a:r>
          </a:p>
          <a:p>
            <a:pPr algn="ctr"/>
            <a:r>
              <a:rPr lang="fi-FI" dirty="0" smtClean="0"/>
              <a:t>TRADITION</a:t>
            </a:r>
            <a:endParaRPr lang="fi-FI" dirty="0"/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2499038" y="2318742"/>
            <a:ext cx="8429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b="1" dirty="0" smtClean="0"/>
              <a:t>MAKER</a:t>
            </a:r>
            <a:endParaRPr lang="fi-FI" b="1" dirty="0"/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6516018" y="2356731"/>
            <a:ext cx="1441596" cy="30777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b="1" dirty="0" smtClean="0"/>
              <a:t>VIEWER/USER</a:t>
            </a:r>
            <a:endParaRPr lang="fi-FI" b="1" dirty="0"/>
          </a:p>
        </p:txBody>
      </p:sp>
      <p:sp>
        <p:nvSpPr>
          <p:cNvPr id="21" name="Oval 17"/>
          <p:cNvSpPr>
            <a:spLocks noChangeArrowheads="1"/>
          </p:cNvSpPr>
          <p:nvPr/>
        </p:nvSpPr>
        <p:spPr bwMode="auto">
          <a:xfrm>
            <a:off x="6660480" y="2140038"/>
            <a:ext cx="1295400" cy="648890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22" name="Oval 18"/>
          <p:cNvSpPr>
            <a:spLocks noChangeArrowheads="1"/>
          </p:cNvSpPr>
          <p:nvPr/>
        </p:nvSpPr>
        <p:spPr bwMode="auto">
          <a:xfrm>
            <a:off x="6804943" y="2086459"/>
            <a:ext cx="1295400" cy="648891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23" name="Oval 19"/>
          <p:cNvSpPr>
            <a:spLocks noChangeArrowheads="1"/>
          </p:cNvSpPr>
          <p:nvPr/>
        </p:nvSpPr>
        <p:spPr bwMode="auto">
          <a:xfrm>
            <a:off x="6947818" y="2031690"/>
            <a:ext cx="1295400" cy="648891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24" name="Oval 20"/>
          <p:cNvSpPr>
            <a:spLocks noChangeArrowheads="1"/>
          </p:cNvSpPr>
          <p:nvPr/>
        </p:nvSpPr>
        <p:spPr bwMode="auto">
          <a:xfrm>
            <a:off x="7092280" y="2031690"/>
            <a:ext cx="1295400" cy="648891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139955" y="2193708"/>
            <a:ext cx="999525" cy="648072"/>
          </a:xfrm>
          <a:prstGeom prst="rect">
            <a:avLst/>
          </a:prstGeom>
          <a:noFill/>
          <a:ln w="38100">
            <a:solidFill>
              <a:srgbClr val="46913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i-FI">
              <a:solidFill>
                <a:srgbClr val="469139"/>
              </a:solidFill>
            </a:endParaRP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4180211" y="2325470"/>
            <a:ext cx="8950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i-FI" sz="1600" dirty="0" smtClean="0">
                <a:solidFill>
                  <a:srgbClr val="469139"/>
                </a:solidFill>
              </a:rPr>
              <a:t>FILM</a:t>
            </a:r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1619672" y="4731990"/>
            <a:ext cx="58463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dirty="0" err="1" smtClean="0"/>
              <a:t>Reality</a:t>
            </a:r>
            <a:r>
              <a:rPr lang="fi-FI" dirty="0" smtClean="0"/>
              <a:t>: </a:t>
            </a:r>
            <a:r>
              <a:rPr lang="fi-FI" dirty="0" err="1" smtClean="0"/>
              <a:t>experiences</a:t>
            </a:r>
            <a:r>
              <a:rPr lang="fi-FI" dirty="0" smtClean="0"/>
              <a:t>, </a:t>
            </a:r>
            <a:r>
              <a:rPr lang="fi-FI" dirty="0" err="1" smtClean="0"/>
              <a:t>habits</a:t>
            </a:r>
            <a:r>
              <a:rPr lang="fi-FI" dirty="0" smtClean="0"/>
              <a:t>, </a:t>
            </a:r>
            <a:r>
              <a:rPr lang="fi-FI" dirty="0" err="1" smtClean="0"/>
              <a:t>phantasies</a:t>
            </a:r>
            <a:r>
              <a:rPr lang="fi-FI" dirty="0" smtClean="0"/>
              <a:t> etc. </a:t>
            </a:r>
            <a:r>
              <a:rPr lang="fi-FI" sz="2000" dirty="0" smtClean="0"/>
              <a:t>ARE DIFFERENT!</a:t>
            </a:r>
            <a:endParaRPr lang="fi-FI" sz="2000" dirty="0"/>
          </a:p>
        </p:txBody>
      </p:sp>
      <p:sp>
        <p:nvSpPr>
          <p:cNvPr id="32" name="AutoShape 28"/>
          <p:cNvSpPr>
            <a:spLocks noChangeArrowheads="1"/>
          </p:cNvSpPr>
          <p:nvPr/>
        </p:nvSpPr>
        <p:spPr bwMode="auto">
          <a:xfrm>
            <a:off x="2771775" y="3651647"/>
            <a:ext cx="288925" cy="215503"/>
          </a:xfrm>
          <a:prstGeom prst="star4">
            <a:avLst>
              <a:gd name="adj" fmla="val 12500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3" name="AutoShape 29"/>
          <p:cNvSpPr>
            <a:spLocks noChangeArrowheads="1"/>
          </p:cNvSpPr>
          <p:nvPr/>
        </p:nvSpPr>
        <p:spPr bwMode="auto">
          <a:xfrm>
            <a:off x="4716464" y="3706416"/>
            <a:ext cx="287337" cy="161925"/>
          </a:xfrm>
          <a:prstGeom prst="lightningBol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4" name="AutoShape 30"/>
          <p:cNvSpPr>
            <a:spLocks noChangeArrowheads="1"/>
          </p:cNvSpPr>
          <p:nvPr/>
        </p:nvSpPr>
        <p:spPr bwMode="auto">
          <a:xfrm>
            <a:off x="3779838" y="4192191"/>
            <a:ext cx="360362" cy="215503"/>
          </a:xfrm>
          <a:custGeom>
            <a:avLst/>
            <a:gdLst>
              <a:gd name="G0" fmla="+- 5400 0 0"/>
              <a:gd name="G1" fmla="+- 8100 0 0"/>
              <a:gd name="G2" fmla="+- 2700 0 0"/>
              <a:gd name="G3" fmla="+- 9450 0 0"/>
              <a:gd name="G4" fmla="+- 21600 0 8100"/>
              <a:gd name="G5" fmla="+- 21600 0 9450"/>
              <a:gd name="G6" fmla="+- 5400 21600 0"/>
              <a:gd name="G7" fmla="*/ G6 1 2"/>
              <a:gd name="G8" fmla="+- 21600 0 5400"/>
              <a:gd name="G9" fmla="+- 21600 0 2700"/>
              <a:gd name="T0" fmla="*/ G0 w 21600"/>
              <a:gd name="T1" fmla="*/ G0 h 21600"/>
              <a:gd name="T2" fmla="*/ G8 w 21600"/>
              <a:gd name="T3" fmla="*/ G8 h 2160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5" name="AutoShape 31"/>
          <p:cNvSpPr>
            <a:spLocks noChangeArrowheads="1"/>
          </p:cNvSpPr>
          <p:nvPr/>
        </p:nvSpPr>
        <p:spPr bwMode="auto">
          <a:xfrm>
            <a:off x="3276601" y="4192191"/>
            <a:ext cx="288925" cy="215503"/>
          </a:xfrm>
          <a:prstGeom prst="star4">
            <a:avLst>
              <a:gd name="adj" fmla="val 12500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6" name="AutoShape 32"/>
          <p:cNvSpPr>
            <a:spLocks noChangeArrowheads="1"/>
          </p:cNvSpPr>
          <p:nvPr/>
        </p:nvSpPr>
        <p:spPr bwMode="auto">
          <a:xfrm>
            <a:off x="4427539" y="3868341"/>
            <a:ext cx="288925" cy="215503"/>
          </a:xfrm>
          <a:prstGeom prst="star4">
            <a:avLst>
              <a:gd name="adj" fmla="val 125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7" name="AutoShape 33"/>
          <p:cNvSpPr>
            <a:spLocks noChangeArrowheads="1"/>
          </p:cNvSpPr>
          <p:nvPr/>
        </p:nvSpPr>
        <p:spPr bwMode="auto">
          <a:xfrm>
            <a:off x="5508626" y="3543300"/>
            <a:ext cx="288925" cy="215504"/>
          </a:xfrm>
          <a:prstGeom prst="star4">
            <a:avLst>
              <a:gd name="adj" fmla="val 125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8" name="AutoShape 34"/>
          <p:cNvSpPr>
            <a:spLocks noChangeArrowheads="1"/>
          </p:cNvSpPr>
          <p:nvPr/>
        </p:nvSpPr>
        <p:spPr bwMode="auto">
          <a:xfrm>
            <a:off x="5003801" y="4354116"/>
            <a:ext cx="288925" cy="215503"/>
          </a:xfrm>
          <a:prstGeom prst="star4">
            <a:avLst>
              <a:gd name="adj" fmla="val 125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9" name="AutoShape 35"/>
          <p:cNvSpPr>
            <a:spLocks noChangeArrowheads="1"/>
          </p:cNvSpPr>
          <p:nvPr/>
        </p:nvSpPr>
        <p:spPr bwMode="auto">
          <a:xfrm>
            <a:off x="2843213" y="3975498"/>
            <a:ext cx="360362" cy="215503"/>
          </a:xfrm>
          <a:custGeom>
            <a:avLst/>
            <a:gdLst>
              <a:gd name="G0" fmla="+- 5400 0 0"/>
              <a:gd name="G1" fmla="+- 8100 0 0"/>
              <a:gd name="G2" fmla="+- 2700 0 0"/>
              <a:gd name="G3" fmla="+- 9450 0 0"/>
              <a:gd name="G4" fmla="+- 21600 0 8100"/>
              <a:gd name="G5" fmla="+- 21600 0 9450"/>
              <a:gd name="G6" fmla="+- 5400 21600 0"/>
              <a:gd name="G7" fmla="*/ G6 1 2"/>
              <a:gd name="G8" fmla="+- 21600 0 5400"/>
              <a:gd name="G9" fmla="+- 21600 0 2700"/>
              <a:gd name="T0" fmla="*/ G0 w 21600"/>
              <a:gd name="T1" fmla="*/ G0 h 21600"/>
              <a:gd name="T2" fmla="*/ G8 w 21600"/>
              <a:gd name="T3" fmla="*/ G8 h 2160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0" name="AutoShape 36"/>
          <p:cNvSpPr>
            <a:spLocks noChangeArrowheads="1"/>
          </p:cNvSpPr>
          <p:nvPr/>
        </p:nvSpPr>
        <p:spPr bwMode="auto">
          <a:xfrm>
            <a:off x="5435601" y="4137423"/>
            <a:ext cx="360363" cy="215503"/>
          </a:xfrm>
          <a:custGeom>
            <a:avLst/>
            <a:gdLst>
              <a:gd name="G0" fmla="+- 5400 0 0"/>
              <a:gd name="G1" fmla="+- 8100 0 0"/>
              <a:gd name="G2" fmla="+- 2700 0 0"/>
              <a:gd name="G3" fmla="+- 9450 0 0"/>
              <a:gd name="G4" fmla="+- 21600 0 8100"/>
              <a:gd name="G5" fmla="+- 21600 0 9450"/>
              <a:gd name="G6" fmla="+- 5400 21600 0"/>
              <a:gd name="G7" fmla="*/ G6 1 2"/>
              <a:gd name="G8" fmla="+- 21600 0 5400"/>
              <a:gd name="G9" fmla="+- 21600 0 2700"/>
              <a:gd name="T0" fmla="*/ G0 w 21600"/>
              <a:gd name="T1" fmla="*/ G0 h 21600"/>
              <a:gd name="T2" fmla="*/ G8 w 21600"/>
              <a:gd name="T3" fmla="*/ G8 h 2160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1" name="AutoShape 37"/>
          <p:cNvSpPr>
            <a:spLocks noChangeArrowheads="1"/>
          </p:cNvSpPr>
          <p:nvPr/>
        </p:nvSpPr>
        <p:spPr bwMode="auto">
          <a:xfrm>
            <a:off x="4067176" y="3489723"/>
            <a:ext cx="360363" cy="215503"/>
          </a:xfrm>
          <a:custGeom>
            <a:avLst/>
            <a:gdLst>
              <a:gd name="G0" fmla="+- 5400 0 0"/>
              <a:gd name="G1" fmla="+- 8100 0 0"/>
              <a:gd name="G2" fmla="+- 2700 0 0"/>
              <a:gd name="G3" fmla="+- 9450 0 0"/>
              <a:gd name="G4" fmla="+- 21600 0 8100"/>
              <a:gd name="G5" fmla="+- 21600 0 9450"/>
              <a:gd name="G6" fmla="+- 5400 21600 0"/>
              <a:gd name="G7" fmla="*/ G6 1 2"/>
              <a:gd name="G8" fmla="+- 21600 0 5400"/>
              <a:gd name="G9" fmla="+- 21600 0 2700"/>
              <a:gd name="T0" fmla="*/ G0 w 21600"/>
              <a:gd name="T1" fmla="*/ G0 h 21600"/>
              <a:gd name="T2" fmla="*/ G8 w 21600"/>
              <a:gd name="T3" fmla="*/ G8 h 2160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2" name="AutoShape 38"/>
          <p:cNvSpPr>
            <a:spLocks noChangeArrowheads="1"/>
          </p:cNvSpPr>
          <p:nvPr/>
        </p:nvSpPr>
        <p:spPr bwMode="auto">
          <a:xfrm>
            <a:off x="4284663" y="4407694"/>
            <a:ext cx="360362" cy="215504"/>
          </a:xfrm>
          <a:custGeom>
            <a:avLst/>
            <a:gdLst>
              <a:gd name="G0" fmla="+- 5400 0 0"/>
              <a:gd name="G1" fmla="+- 8100 0 0"/>
              <a:gd name="G2" fmla="+- 2700 0 0"/>
              <a:gd name="G3" fmla="+- 9450 0 0"/>
              <a:gd name="G4" fmla="+- 21600 0 8100"/>
              <a:gd name="G5" fmla="+- 21600 0 9450"/>
              <a:gd name="G6" fmla="+- 5400 21600 0"/>
              <a:gd name="G7" fmla="*/ G6 1 2"/>
              <a:gd name="G8" fmla="+- 21600 0 5400"/>
              <a:gd name="G9" fmla="+- 21600 0 2700"/>
              <a:gd name="T0" fmla="*/ G0 w 21600"/>
              <a:gd name="T1" fmla="*/ G0 h 21600"/>
              <a:gd name="T2" fmla="*/ G8 w 21600"/>
              <a:gd name="T3" fmla="*/ G8 h 2160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3" name="AutoShape 39"/>
          <p:cNvSpPr>
            <a:spLocks noChangeArrowheads="1"/>
          </p:cNvSpPr>
          <p:nvPr/>
        </p:nvSpPr>
        <p:spPr bwMode="auto">
          <a:xfrm>
            <a:off x="3779839" y="3868341"/>
            <a:ext cx="287337" cy="161925"/>
          </a:xfrm>
          <a:prstGeom prst="lightningBol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4" name="AutoShape 40"/>
          <p:cNvSpPr>
            <a:spLocks noChangeArrowheads="1"/>
          </p:cNvSpPr>
          <p:nvPr/>
        </p:nvSpPr>
        <p:spPr bwMode="auto">
          <a:xfrm>
            <a:off x="3203575" y="3543300"/>
            <a:ext cx="287338" cy="161925"/>
          </a:xfrm>
          <a:prstGeom prst="lightningBol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5" name="AutoShape 41"/>
          <p:cNvSpPr>
            <a:spLocks noChangeArrowheads="1"/>
          </p:cNvSpPr>
          <p:nvPr/>
        </p:nvSpPr>
        <p:spPr bwMode="auto">
          <a:xfrm>
            <a:off x="3348039" y="3921919"/>
            <a:ext cx="287337" cy="161925"/>
          </a:xfrm>
          <a:prstGeom prst="lightningBol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6" name="AutoShape 42"/>
          <p:cNvSpPr>
            <a:spLocks noChangeArrowheads="1"/>
          </p:cNvSpPr>
          <p:nvPr/>
        </p:nvSpPr>
        <p:spPr bwMode="auto">
          <a:xfrm>
            <a:off x="2843214" y="4407694"/>
            <a:ext cx="287337" cy="161925"/>
          </a:xfrm>
          <a:prstGeom prst="lightningBol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7" name="AutoShape 43"/>
          <p:cNvSpPr>
            <a:spLocks noChangeArrowheads="1"/>
          </p:cNvSpPr>
          <p:nvPr/>
        </p:nvSpPr>
        <p:spPr bwMode="auto">
          <a:xfrm>
            <a:off x="5364164" y="3868341"/>
            <a:ext cx="287337" cy="161925"/>
          </a:xfrm>
          <a:prstGeom prst="lightningBol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8" name="Oval 44"/>
          <p:cNvSpPr>
            <a:spLocks noChangeArrowheads="1"/>
          </p:cNvSpPr>
          <p:nvPr/>
        </p:nvSpPr>
        <p:spPr bwMode="auto">
          <a:xfrm>
            <a:off x="3203575" y="4192191"/>
            <a:ext cx="431800" cy="21550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9" name="Oval 45"/>
          <p:cNvSpPr>
            <a:spLocks noChangeArrowheads="1"/>
          </p:cNvSpPr>
          <p:nvPr/>
        </p:nvSpPr>
        <p:spPr bwMode="auto">
          <a:xfrm>
            <a:off x="4675188" y="3677841"/>
            <a:ext cx="431800" cy="21550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50" name="Oval 46"/>
          <p:cNvSpPr>
            <a:spLocks noChangeArrowheads="1"/>
          </p:cNvSpPr>
          <p:nvPr/>
        </p:nvSpPr>
        <p:spPr bwMode="auto">
          <a:xfrm>
            <a:off x="5407025" y="4135041"/>
            <a:ext cx="431800" cy="21550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51" name="Oval 48"/>
          <p:cNvSpPr>
            <a:spLocks noChangeArrowheads="1"/>
          </p:cNvSpPr>
          <p:nvPr/>
        </p:nvSpPr>
        <p:spPr bwMode="auto">
          <a:xfrm>
            <a:off x="2700338" y="3651647"/>
            <a:ext cx="431800" cy="21550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52" name="Oval 49"/>
          <p:cNvSpPr>
            <a:spLocks noChangeArrowheads="1"/>
          </p:cNvSpPr>
          <p:nvPr/>
        </p:nvSpPr>
        <p:spPr bwMode="auto">
          <a:xfrm>
            <a:off x="3724275" y="3843337"/>
            <a:ext cx="431800" cy="215504"/>
          </a:xfrm>
          <a:prstGeom prst="ellipse">
            <a:avLst/>
          </a:prstGeom>
          <a:noFill/>
          <a:ln w="38100">
            <a:solidFill>
              <a:srgbClr val="46913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53" name="Oval 50"/>
          <p:cNvSpPr>
            <a:spLocks noChangeArrowheads="1"/>
          </p:cNvSpPr>
          <p:nvPr/>
        </p:nvSpPr>
        <p:spPr bwMode="auto">
          <a:xfrm>
            <a:off x="3754438" y="3814762"/>
            <a:ext cx="431800" cy="215504"/>
          </a:xfrm>
          <a:prstGeom prst="ellipse">
            <a:avLst/>
          </a:prstGeom>
          <a:noFill/>
          <a:ln w="38100">
            <a:solidFill>
              <a:srgbClr val="46913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54" name="Line 51"/>
          <p:cNvSpPr>
            <a:spLocks noChangeShapeType="1"/>
          </p:cNvSpPr>
          <p:nvPr/>
        </p:nvSpPr>
        <p:spPr bwMode="auto">
          <a:xfrm flipH="1" flipV="1">
            <a:off x="2987676" y="2733675"/>
            <a:ext cx="360363" cy="1458516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55" name="Line 52"/>
          <p:cNvSpPr>
            <a:spLocks noChangeShapeType="1"/>
          </p:cNvSpPr>
          <p:nvPr/>
        </p:nvSpPr>
        <p:spPr bwMode="auto">
          <a:xfrm flipV="1">
            <a:off x="5724525" y="2841780"/>
            <a:ext cx="1079723" cy="1296833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56" name="Line 53"/>
          <p:cNvSpPr>
            <a:spLocks noChangeShapeType="1"/>
          </p:cNvSpPr>
          <p:nvPr/>
        </p:nvSpPr>
        <p:spPr bwMode="auto">
          <a:xfrm flipV="1">
            <a:off x="3995738" y="2787774"/>
            <a:ext cx="2592486" cy="1026989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57" name="Line 54"/>
          <p:cNvSpPr>
            <a:spLocks noChangeShapeType="1"/>
          </p:cNvSpPr>
          <p:nvPr/>
        </p:nvSpPr>
        <p:spPr bwMode="auto">
          <a:xfrm flipH="1" flipV="1">
            <a:off x="2771776" y="2733675"/>
            <a:ext cx="1152525" cy="108108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58" name="Line 55"/>
          <p:cNvSpPr>
            <a:spLocks noChangeShapeType="1"/>
          </p:cNvSpPr>
          <p:nvPr/>
        </p:nvSpPr>
        <p:spPr bwMode="auto">
          <a:xfrm flipH="1" flipV="1">
            <a:off x="3094038" y="2743200"/>
            <a:ext cx="1600200" cy="1416844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59" name="Line 56"/>
          <p:cNvSpPr>
            <a:spLocks noChangeShapeType="1"/>
          </p:cNvSpPr>
          <p:nvPr/>
        </p:nvSpPr>
        <p:spPr bwMode="auto">
          <a:xfrm flipV="1">
            <a:off x="2916238" y="2733768"/>
            <a:ext cx="3527970" cy="91907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60" name="AutoShape 57"/>
          <p:cNvSpPr>
            <a:spLocks noChangeArrowheads="1"/>
          </p:cNvSpPr>
          <p:nvPr/>
        </p:nvSpPr>
        <p:spPr bwMode="auto">
          <a:xfrm>
            <a:off x="2017714" y="2363391"/>
            <a:ext cx="466725" cy="270272"/>
          </a:xfrm>
          <a:prstGeom prst="rightArrow">
            <a:avLst>
              <a:gd name="adj1" fmla="val 50000"/>
              <a:gd name="adj2" fmla="val 32379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61" name="AutoShape 58"/>
          <p:cNvSpPr>
            <a:spLocks noChangeArrowheads="1"/>
          </p:cNvSpPr>
          <p:nvPr/>
        </p:nvSpPr>
        <p:spPr bwMode="auto">
          <a:xfrm>
            <a:off x="3348038" y="2356247"/>
            <a:ext cx="647898" cy="270272"/>
          </a:xfrm>
          <a:prstGeom prst="rightArrow">
            <a:avLst>
              <a:gd name="adj1" fmla="val 50000"/>
              <a:gd name="adj2" fmla="val 32379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62" name="AutoShape 59"/>
          <p:cNvSpPr>
            <a:spLocks noChangeArrowheads="1"/>
          </p:cNvSpPr>
          <p:nvPr/>
        </p:nvSpPr>
        <p:spPr bwMode="auto">
          <a:xfrm>
            <a:off x="5436519" y="2410309"/>
            <a:ext cx="1081087" cy="216694"/>
          </a:xfrm>
          <a:prstGeom prst="leftArrow">
            <a:avLst>
              <a:gd name="adj1" fmla="val 50000"/>
              <a:gd name="adj2" fmla="val 93544"/>
            </a:avLst>
          </a:prstGeom>
          <a:solidFill>
            <a:srgbClr val="EC8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66" name="Oval 63"/>
          <p:cNvSpPr>
            <a:spLocks noChangeArrowheads="1"/>
          </p:cNvSpPr>
          <p:nvPr/>
        </p:nvSpPr>
        <p:spPr bwMode="auto">
          <a:xfrm>
            <a:off x="4643438" y="4137423"/>
            <a:ext cx="431800" cy="21550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67" name="AutoShape 64"/>
          <p:cNvSpPr>
            <a:spLocks noChangeArrowheads="1"/>
          </p:cNvSpPr>
          <p:nvPr/>
        </p:nvSpPr>
        <p:spPr bwMode="auto">
          <a:xfrm>
            <a:off x="4643438" y="4137423"/>
            <a:ext cx="360362" cy="215503"/>
          </a:xfrm>
          <a:custGeom>
            <a:avLst/>
            <a:gdLst>
              <a:gd name="G0" fmla="+- 5400 0 0"/>
              <a:gd name="G1" fmla="+- 8100 0 0"/>
              <a:gd name="G2" fmla="+- 2700 0 0"/>
              <a:gd name="G3" fmla="+- 9450 0 0"/>
              <a:gd name="G4" fmla="+- 21600 0 8100"/>
              <a:gd name="G5" fmla="+- 21600 0 9450"/>
              <a:gd name="G6" fmla="+- 5400 21600 0"/>
              <a:gd name="G7" fmla="*/ G6 1 2"/>
              <a:gd name="G8" fmla="+- 21600 0 5400"/>
              <a:gd name="G9" fmla="+- 21600 0 2700"/>
              <a:gd name="T0" fmla="*/ G0 w 21600"/>
              <a:gd name="T1" fmla="*/ G0 h 21600"/>
              <a:gd name="T2" fmla="*/ G8 w 21600"/>
              <a:gd name="T3" fmla="*/ G8 h 2160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5" name="Tekstikehys 74"/>
          <p:cNvSpPr txBox="1"/>
          <p:nvPr/>
        </p:nvSpPr>
        <p:spPr>
          <a:xfrm>
            <a:off x="2723488" y="0"/>
            <a:ext cx="3344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2400" dirty="0" smtClean="0"/>
              <a:t>The dilemma:</a:t>
            </a:r>
          </a:p>
          <a:p>
            <a:pPr algn="ctr"/>
            <a:r>
              <a:rPr lang="fi-FI" sz="2400" dirty="0" smtClean="0"/>
              <a:t>ASSUMPTIONS RULE</a:t>
            </a:r>
            <a:endParaRPr lang="fi-FI" sz="2400" dirty="0"/>
          </a:p>
        </p:txBody>
      </p:sp>
      <p:sp>
        <p:nvSpPr>
          <p:cNvPr id="65" name="Rectangle 6"/>
          <p:cNvSpPr>
            <a:spLocks noChangeArrowheads="1"/>
          </p:cNvSpPr>
          <p:nvPr/>
        </p:nvSpPr>
        <p:spPr bwMode="auto">
          <a:xfrm>
            <a:off x="4643439" y="1429829"/>
            <a:ext cx="1441152" cy="648072"/>
          </a:xfrm>
          <a:prstGeom prst="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i-FI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" name="Text Box 21"/>
          <p:cNvSpPr txBox="1">
            <a:spLocks noChangeArrowheads="1"/>
          </p:cNvSpPr>
          <p:nvPr/>
        </p:nvSpPr>
        <p:spPr bwMode="auto">
          <a:xfrm>
            <a:off x="4716892" y="1437625"/>
            <a:ext cx="15732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fi-FI" sz="1200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fi-FI" sz="1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COMPETITORS</a:t>
            </a:r>
          </a:p>
        </p:txBody>
      </p:sp>
      <p:sp>
        <p:nvSpPr>
          <p:cNvPr id="76" name="AutoShape 59"/>
          <p:cNvSpPr>
            <a:spLocks noChangeArrowheads="1"/>
          </p:cNvSpPr>
          <p:nvPr/>
        </p:nvSpPr>
        <p:spPr bwMode="auto">
          <a:xfrm rot="2592371">
            <a:off x="6103181" y="1991610"/>
            <a:ext cx="589368" cy="216694"/>
          </a:xfrm>
          <a:prstGeom prst="leftArrow">
            <a:avLst>
              <a:gd name="adj1" fmla="val 50000"/>
              <a:gd name="adj2" fmla="val 93544"/>
            </a:avLst>
          </a:prstGeom>
          <a:solidFill>
            <a:srgbClr val="EC8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" name="Tekstikehys 76"/>
          <p:cNvSpPr txBox="1"/>
          <p:nvPr/>
        </p:nvSpPr>
        <p:spPr>
          <a:xfrm>
            <a:off x="5940152" y="2139702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?</a:t>
            </a:r>
            <a:endParaRPr lang="fi-FI" dirty="0"/>
          </a:p>
        </p:txBody>
      </p:sp>
      <p:sp>
        <p:nvSpPr>
          <p:cNvPr id="68" name="Text Box 25"/>
          <p:cNvSpPr txBox="1">
            <a:spLocks noChangeArrowheads="1"/>
          </p:cNvSpPr>
          <p:nvPr/>
        </p:nvSpPr>
        <p:spPr bwMode="auto">
          <a:xfrm>
            <a:off x="395536" y="735471"/>
            <a:ext cx="21602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i-FI" dirty="0" err="1" smtClean="0"/>
              <a:t>Makers</a:t>
            </a:r>
            <a:r>
              <a:rPr lang="fi-FI" dirty="0" smtClean="0"/>
              <a:t> </a:t>
            </a:r>
            <a:r>
              <a:rPr lang="fi-FI" dirty="0" err="1" smtClean="0"/>
              <a:t>assumptions</a:t>
            </a:r>
            <a:r>
              <a:rPr lang="fi-FI" dirty="0" smtClean="0"/>
              <a:t> </a:t>
            </a:r>
            <a:r>
              <a:rPr lang="fi-FI" dirty="0" err="1" smtClean="0"/>
              <a:t>about</a:t>
            </a:r>
            <a:r>
              <a:rPr lang="fi-FI" dirty="0" smtClean="0"/>
              <a:t> </a:t>
            </a:r>
            <a:r>
              <a:rPr lang="fi-FI" dirty="0" err="1" smtClean="0"/>
              <a:t>good</a:t>
            </a:r>
            <a:r>
              <a:rPr lang="fi-FI" dirty="0" smtClean="0"/>
              <a:t>  </a:t>
            </a:r>
            <a:r>
              <a:rPr lang="fi-FI" dirty="0" err="1" smtClean="0"/>
              <a:t>professional</a:t>
            </a:r>
            <a:r>
              <a:rPr lang="fi-FI" dirty="0" smtClean="0"/>
              <a:t> </a:t>
            </a:r>
            <a:r>
              <a:rPr lang="fi-FI" dirty="0" err="1" smtClean="0"/>
              <a:t>practice</a:t>
            </a:r>
            <a:endParaRPr lang="fi-FI" dirty="0" smtClean="0"/>
          </a:p>
          <a:p>
            <a:pPr algn="ctr"/>
            <a:r>
              <a:rPr lang="fi-FI" dirty="0" smtClean="0"/>
              <a:t>- </a:t>
            </a:r>
            <a:r>
              <a:rPr lang="fi-FI" dirty="0" err="1" smtClean="0"/>
              <a:t>What</a:t>
            </a:r>
            <a:r>
              <a:rPr lang="fi-FI" dirty="0" smtClean="0"/>
              <a:t> is </a:t>
            </a:r>
            <a:r>
              <a:rPr lang="fi-FI" dirty="0" err="1" smtClean="0"/>
              <a:t>good</a:t>
            </a:r>
            <a:r>
              <a:rPr lang="fi-FI" dirty="0" smtClean="0"/>
              <a:t>?</a:t>
            </a:r>
            <a:endParaRPr lang="fi-FI" dirty="0"/>
          </a:p>
        </p:txBody>
      </p:sp>
      <p:sp>
        <p:nvSpPr>
          <p:cNvPr id="69" name="Text Box 25"/>
          <p:cNvSpPr txBox="1">
            <a:spLocks noChangeArrowheads="1"/>
          </p:cNvSpPr>
          <p:nvPr/>
        </p:nvSpPr>
        <p:spPr bwMode="auto">
          <a:xfrm>
            <a:off x="6514926" y="799102"/>
            <a:ext cx="216024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i-FI" dirty="0" err="1" smtClean="0"/>
              <a:t>Makers</a:t>
            </a:r>
            <a:r>
              <a:rPr lang="fi-FI" dirty="0" smtClean="0"/>
              <a:t> </a:t>
            </a:r>
            <a:r>
              <a:rPr lang="fi-FI" dirty="0" err="1" smtClean="0"/>
              <a:t>assumptions</a:t>
            </a:r>
            <a:r>
              <a:rPr lang="fi-FI" dirty="0" smtClean="0"/>
              <a:t> </a:t>
            </a:r>
            <a:r>
              <a:rPr lang="fi-FI" dirty="0" err="1" smtClean="0"/>
              <a:t>how</a:t>
            </a:r>
            <a:r>
              <a:rPr lang="fi-FI" dirty="0" smtClean="0"/>
              <a:t> </a:t>
            </a:r>
            <a:r>
              <a:rPr lang="fi-FI" dirty="0" err="1" smtClean="0"/>
              <a:t>viewer/user</a:t>
            </a:r>
            <a:r>
              <a:rPr lang="fi-FI" dirty="0" smtClean="0"/>
              <a:t> </a:t>
            </a:r>
            <a:r>
              <a:rPr lang="fi-FI" dirty="0" err="1" smtClean="0"/>
              <a:t>thinks</a:t>
            </a:r>
            <a:r>
              <a:rPr lang="fi-FI" dirty="0" smtClean="0"/>
              <a:t>, </a:t>
            </a:r>
            <a:r>
              <a:rPr lang="fi-FI" dirty="0" err="1" smtClean="0"/>
              <a:t>feels</a:t>
            </a:r>
            <a:r>
              <a:rPr lang="fi-FI" dirty="0" smtClean="0"/>
              <a:t>, </a:t>
            </a:r>
            <a:r>
              <a:rPr lang="fi-FI" dirty="0" err="1" smtClean="0"/>
              <a:t>prioritizes</a:t>
            </a:r>
            <a:r>
              <a:rPr lang="fi-FI" dirty="0" smtClean="0"/>
              <a:t>, </a:t>
            </a:r>
            <a:r>
              <a:rPr lang="fi-FI" dirty="0" err="1" smtClean="0"/>
              <a:t>needs</a:t>
            </a:r>
            <a:endParaRPr lang="fi-FI" dirty="0"/>
          </a:p>
        </p:txBody>
      </p:sp>
    </p:spTree>
    <p:extLst>
      <p:ext uri="{BB962C8B-B14F-4D97-AF65-F5344CB8AC3E}">
        <p14:creationId xmlns="" xmlns:p14="http://schemas.microsoft.com/office/powerpoint/2010/main" val="365554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480"/>
            <a:ext cx="9144000" cy="465516"/>
          </a:xfrm>
        </p:spPr>
        <p:txBody>
          <a:bodyPr/>
          <a:lstStyle/>
          <a:p>
            <a:pPr algn="ctr"/>
            <a:r>
              <a:rPr lang="fi-FI" sz="1800" b="1" dirty="0" err="1" smtClean="0">
                <a:latin typeface="Yle Rg" pitchFamily="50" charset="0"/>
              </a:rPr>
              <a:t>Content</a:t>
            </a:r>
            <a:r>
              <a:rPr lang="fi-FI" sz="1800" b="1" dirty="0" smtClean="0">
                <a:latin typeface="Yle Rg" pitchFamily="50" charset="0"/>
              </a:rPr>
              <a:t> </a:t>
            </a:r>
            <a:r>
              <a:rPr lang="fi-FI" sz="1800" b="1" dirty="0" err="1" smtClean="0">
                <a:latin typeface="Yle Rg" pitchFamily="50" charset="0"/>
              </a:rPr>
              <a:t>Probe</a:t>
            </a:r>
            <a:r>
              <a:rPr lang="fi-FI" sz="1800" b="1" dirty="0" smtClean="0">
                <a:latin typeface="Yle Rg" pitchFamily="50" charset="0"/>
              </a:rPr>
              <a:t> – </a:t>
            </a:r>
            <a:r>
              <a:rPr lang="fi-FI" sz="1800" b="1" dirty="0" err="1" smtClean="0">
                <a:latin typeface="Yle Rg" pitchFamily="50" charset="0"/>
              </a:rPr>
              <a:t>promoting</a:t>
            </a:r>
            <a:r>
              <a:rPr lang="fi-FI" sz="1800" b="1" dirty="0" smtClean="0">
                <a:latin typeface="Yle Rg" pitchFamily="50" charset="0"/>
              </a:rPr>
              <a:t> new </a:t>
            </a:r>
            <a:r>
              <a:rPr lang="fi-FI" sz="1800" b="1" dirty="0" err="1" smtClean="0">
                <a:latin typeface="Yle Rg" pitchFamily="50" charset="0"/>
              </a:rPr>
              <a:t>understanding</a:t>
            </a:r>
            <a:r>
              <a:rPr lang="fi-FI" sz="1800" b="1" dirty="0" smtClean="0">
                <a:latin typeface="Yle Rg" pitchFamily="50" charset="0"/>
              </a:rPr>
              <a:t> </a:t>
            </a:r>
            <a:r>
              <a:rPr lang="fi-FI" sz="1800" b="1" dirty="0" err="1" smtClean="0">
                <a:latin typeface="Yle Rg" pitchFamily="50" charset="0"/>
              </a:rPr>
              <a:t>about</a:t>
            </a:r>
            <a:r>
              <a:rPr lang="fi-FI" sz="1800" b="1" dirty="0" smtClean="0">
                <a:latin typeface="Yle Rg" pitchFamily="50" charset="0"/>
              </a:rPr>
              <a:t> </a:t>
            </a:r>
            <a:r>
              <a:rPr lang="fi-FI" sz="1800" b="1" dirty="0" err="1" smtClean="0">
                <a:latin typeface="Yle Rg" pitchFamily="50" charset="0"/>
              </a:rPr>
              <a:t>our</a:t>
            </a:r>
            <a:r>
              <a:rPr lang="fi-FI" sz="1800" b="1" dirty="0" smtClean="0">
                <a:latin typeface="Yle Rg" pitchFamily="50" charset="0"/>
              </a:rPr>
              <a:t> </a:t>
            </a:r>
            <a:r>
              <a:rPr lang="fi-FI" sz="1800" b="1" dirty="0" err="1" smtClean="0">
                <a:latin typeface="Yle Rg" pitchFamily="50" charset="0"/>
              </a:rPr>
              <a:t>users/viewers</a:t>
            </a:r>
            <a:endParaRPr lang="fi-FI" sz="1800" b="1" dirty="0">
              <a:latin typeface="Yle Rg" pitchFamily="50" charset="0"/>
            </a:endParaRPr>
          </a:p>
        </p:txBody>
      </p:sp>
      <p:sp>
        <p:nvSpPr>
          <p:cNvPr id="16" name="Ristinuoli 15"/>
          <p:cNvSpPr/>
          <p:nvPr/>
        </p:nvSpPr>
        <p:spPr>
          <a:xfrm>
            <a:off x="1907704" y="1005576"/>
            <a:ext cx="4525962" cy="3394472"/>
          </a:xfrm>
          <a:prstGeom prst="quadArrow">
            <a:avLst>
              <a:gd name="adj1" fmla="val 2000"/>
              <a:gd name="adj2" fmla="val 4000"/>
              <a:gd name="adj3" fmla="val 5000"/>
            </a:avLst>
          </a:prstGeom>
          <a:solidFill>
            <a:srgbClr val="92D050"/>
          </a:solidFill>
          <a:ln>
            <a:noFill/>
          </a:ln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/>
          <p:cNvSpPr txBox="1"/>
          <p:nvPr/>
        </p:nvSpPr>
        <p:spPr>
          <a:xfrm>
            <a:off x="2961220" y="775921"/>
            <a:ext cx="2465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600" dirty="0" err="1" smtClean="0">
                <a:latin typeface="Yle Rg" pitchFamily="50" charset="0"/>
              </a:rPr>
              <a:t>Things</a:t>
            </a:r>
            <a:r>
              <a:rPr lang="fi-FI" sz="1600" dirty="0" smtClean="0">
                <a:latin typeface="Yle Rg" pitchFamily="50" charset="0"/>
              </a:rPr>
              <a:t> </a:t>
            </a:r>
            <a:r>
              <a:rPr lang="fi-FI" sz="1600" dirty="0" err="1" smtClean="0">
                <a:latin typeface="Yle Rg" pitchFamily="50" charset="0"/>
              </a:rPr>
              <a:t>we</a:t>
            </a:r>
            <a:r>
              <a:rPr lang="fi-FI" sz="1600" dirty="0" smtClean="0">
                <a:latin typeface="Yle Rg" pitchFamily="50" charset="0"/>
              </a:rPr>
              <a:t> </a:t>
            </a:r>
            <a:r>
              <a:rPr lang="fi-FI" sz="1600" dirty="0" err="1" smtClean="0">
                <a:latin typeface="Yle Rg" pitchFamily="50" charset="0"/>
              </a:rPr>
              <a:t>think</a:t>
            </a:r>
            <a:r>
              <a:rPr lang="fi-FI" sz="1600" dirty="0" smtClean="0">
                <a:latin typeface="Yle Rg" pitchFamily="50" charset="0"/>
              </a:rPr>
              <a:t> </a:t>
            </a:r>
            <a:r>
              <a:rPr lang="fi-FI" sz="1600" dirty="0" err="1" smtClean="0">
                <a:latin typeface="Yle Rg" pitchFamily="50" charset="0"/>
              </a:rPr>
              <a:t>we</a:t>
            </a:r>
            <a:r>
              <a:rPr lang="fi-FI" sz="1600" dirty="0" smtClean="0">
                <a:latin typeface="Yle Rg" pitchFamily="50" charset="0"/>
              </a:rPr>
              <a:t> </a:t>
            </a:r>
            <a:r>
              <a:rPr lang="fi-FI" sz="1600" dirty="0" err="1" smtClean="0">
                <a:latin typeface="Yle Rg" pitchFamily="50" charset="0"/>
              </a:rPr>
              <a:t>know</a:t>
            </a:r>
            <a:endParaRPr lang="fi-FI" sz="1600" dirty="0" smtClean="0">
              <a:latin typeface="Yle Rg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1" y="2463739"/>
            <a:ext cx="220317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dirty="0" err="1" smtClean="0">
                <a:latin typeface="Yle Rg" pitchFamily="50" charset="0"/>
              </a:rPr>
              <a:t>Things</a:t>
            </a:r>
            <a:r>
              <a:rPr lang="fi-FI" sz="1600" dirty="0" smtClean="0">
                <a:latin typeface="Yle Rg" pitchFamily="50" charset="0"/>
              </a:rPr>
              <a:t> </a:t>
            </a:r>
            <a:r>
              <a:rPr lang="fi-FI" sz="1600" dirty="0" err="1" smtClean="0">
                <a:latin typeface="Yle Rg" pitchFamily="50" charset="0"/>
              </a:rPr>
              <a:t>we</a:t>
            </a:r>
            <a:r>
              <a:rPr lang="fi-FI" sz="1600" dirty="0" smtClean="0">
                <a:latin typeface="Yle Rg" pitchFamily="50" charset="0"/>
              </a:rPr>
              <a:t> </a:t>
            </a:r>
            <a:r>
              <a:rPr lang="fi-FI" sz="1600" dirty="0" err="1" smtClean="0">
                <a:latin typeface="Yle Rg" pitchFamily="50" charset="0"/>
              </a:rPr>
              <a:t>actually</a:t>
            </a:r>
            <a:r>
              <a:rPr lang="fi-FI" sz="1600" dirty="0" smtClean="0">
                <a:latin typeface="Yle Rg" pitchFamily="50" charset="0"/>
              </a:rPr>
              <a:t> </a:t>
            </a:r>
            <a:r>
              <a:rPr lang="fi-FI" sz="1600" dirty="0" err="1" smtClean="0">
                <a:latin typeface="Yle Rg" pitchFamily="50" charset="0"/>
              </a:rPr>
              <a:t>do</a:t>
            </a:r>
            <a:r>
              <a:rPr lang="fi-FI" sz="1600" dirty="0" smtClean="0">
                <a:latin typeface="Yle Rg" pitchFamily="50" charset="0"/>
              </a:rPr>
              <a:t> </a:t>
            </a:r>
            <a:r>
              <a:rPr lang="fi-FI" sz="1600" dirty="0" err="1" smtClean="0">
                <a:latin typeface="Yle Rg" pitchFamily="50" charset="0"/>
              </a:rPr>
              <a:t>not</a:t>
            </a:r>
            <a:r>
              <a:rPr lang="fi-FI" sz="1600" dirty="0" smtClean="0">
                <a:latin typeface="Yle Rg" pitchFamily="50" charset="0"/>
              </a:rPr>
              <a:t> </a:t>
            </a:r>
            <a:r>
              <a:rPr lang="fi-FI" sz="1600" dirty="0" err="1" smtClean="0">
                <a:latin typeface="Yle Rg" pitchFamily="50" charset="0"/>
              </a:rPr>
              <a:t>know</a:t>
            </a:r>
            <a:endParaRPr lang="fi-FI" sz="1600" dirty="0" smtClean="0">
              <a:latin typeface="Yle Rg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47491" y="4421669"/>
            <a:ext cx="3093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600" dirty="0" err="1" smtClean="0">
                <a:latin typeface="Yle Rg" pitchFamily="50" charset="0"/>
              </a:rPr>
              <a:t>Things</a:t>
            </a:r>
            <a:r>
              <a:rPr lang="fi-FI" sz="1600" dirty="0" smtClean="0">
                <a:latin typeface="Yle Rg" pitchFamily="50" charset="0"/>
              </a:rPr>
              <a:t> </a:t>
            </a:r>
            <a:r>
              <a:rPr lang="fi-FI" sz="1600" dirty="0" err="1" smtClean="0">
                <a:latin typeface="Yle Rg" pitchFamily="50" charset="0"/>
              </a:rPr>
              <a:t>we</a:t>
            </a:r>
            <a:r>
              <a:rPr lang="fi-FI" sz="1600" dirty="0" smtClean="0">
                <a:latin typeface="Yle Rg" pitchFamily="50" charset="0"/>
              </a:rPr>
              <a:t> </a:t>
            </a:r>
            <a:r>
              <a:rPr lang="fi-FI" sz="1600" dirty="0" err="1" smtClean="0">
                <a:latin typeface="Yle Rg" pitchFamily="50" charset="0"/>
              </a:rPr>
              <a:t>think</a:t>
            </a:r>
            <a:r>
              <a:rPr lang="fi-FI" sz="1600" dirty="0" smtClean="0">
                <a:latin typeface="Yle Rg" pitchFamily="50" charset="0"/>
              </a:rPr>
              <a:t> </a:t>
            </a:r>
            <a:r>
              <a:rPr lang="fi-FI" sz="1600" dirty="0" err="1" smtClean="0">
                <a:latin typeface="Yle Rg" pitchFamily="50" charset="0"/>
              </a:rPr>
              <a:t>we</a:t>
            </a:r>
            <a:r>
              <a:rPr lang="fi-FI" sz="1600" dirty="0" smtClean="0">
                <a:latin typeface="Yle Rg" pitchFamily="50" charset="0"/>
              </a:rPr>
              <a:t> </a:t>
            </a:r>
            <a:r>
              <a:rPr lang="fi-FI" sz="1600" dirty="0" err="1" smtClean="0">
                <a:latin typeface="Yle Rg" pitchFamily="50" charset="0"/>
              </a:rPr>
              <a:t>do</a:t>
            </a:r>
            <a:r>
              <a:rPr lang="fi-FI" sz="1600" dirty="0" smtClean="0">
                <a:latin typeface="Yle Rg" pitchFamily="50" charset="0"/>
              </a:rPr>
              <a:t> </a:t>
            </a:r>
            <a:r>
              <a:rPr lang="fi-FI" sz="1600" dirty="0" err="1" smtClean="0">
                <a:latin typeface="Yle Rg" pitchFamily="50" charset="0"/>
              </a:rPr>
              <a:t>not</a:t>
            </a:r>
            <a:r>
              <a:rPr lang="fi-FI" sz="1600" dirty="0" smtClean="0">
                <a:latin typeface="Yle Rg" pitchFamily="50" charset="0"/>
              </a:rPr>
              <a:t> </a:t>
            </a:r>
            <a:r>
              <a:rPr lang="fi-FI" sz="1600" dirty="0" err="1" smtClean="0">
                <a:latin typeface="Yle Rg" pitchFamily="50" charset="0"/>
              </a:rPr>
              <a:t>know</a:t>
            </a:r>
            <a:endParaRPr lang="fi-FI" sz="1600" dirty="0" smtClean="0">
              <a:latin typeface="Yle Rg" pitchFamily="5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2463738"/>
            <a:ext cx="14327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dirty="0" err="1" smtClean="0">
                <a:latin typeface="Yle Rg" pitchFamily="50" charset="0"/>
              </a:rPr>
              <a:t>Things</a:t>
            </a:r>
            <a:r>
              <a:rPr lang="fi-FI" sz="1600" dirty="0" smtClean="0">
                <a:latin typeface="Yle Rg" pitchFamily="50" charset="0"/>
              </a:rPr>
              <a:t> </a:t>
            </a:r>
            <a:r>
              <a:rPr lang="fi-FI" sz="1600" dirty="0" err="1" smtClean="0">
                <a:latin typeface="Yle Rg" pitchFamily="50" charset="0"/>
              </a:rPr>
              <a:t>we</a:t>
            </a:r>
            <a:r>
              <a:rPr lang="fi-FI" sz="1600" dirty="0" smtClean="0">
                <a:latin typeface="Yle Rg" pitchFamily="50" charset="0"/>
              </a:rPr>
              <a:t> </a:t>
            </a:r>
            <a:r>
              <a:rPr lang="fi-FI" sz="1600" dirty="0" err="1" smtClean="0">
                <a:latin typeface="Yle Rg" pitchFamily="50" charset="0"/>
              </a:rPr>
              <a:t>actually</a:t>
            </a:r>
            <a:r>
              <a:rPr lang="fi-FI" sz="1600" dirty="0" smtClean="0">
                <a:latin typeface="Yle Rg" pitchFamily="50" charset="0"/>
              </a:rPr>
              <a:t> </a:t>
            </a:r>
            <a:r>
              <a:rPr lang="fi-FI" sz="1600" dirty="0" err="1" smtClean="0">
                <a:latin typeface="Yle Rg" pitchFamily="50" charset="0"/>
              </a:rPr>
              <a:t>know</a:t>
            </a:r>
            <a:endParaRPr lang="fi-FI" sz="1600" dirty="0" smtClean="0">
              <a:latin typeface="Yle Rg" pitchFamily="50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51495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yöristetty suorakulmio 20"/>
          <p:cNvSpPr/>
          <p:nvPr/>
        </p:nvSpPr>
        <p:spPr>
          <a:xfrm>
            <a:off x="395536" y="69661"/>
            <a:ext cx="8136904" cy="43204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7179" y="123667"/>
            <a:ext cx="8892480" cy="46551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fi-FI" sz="2400" dirty="0" err="1" smtClean="0"/>
              <a:t>Where</a:t>
            </a:r>
            <a:r>
              <a:rPr lang="fi-FI" sz="2400" dirty="0" smtClean="0"/>
              <a:t> the </a:t>
            </a:r>
            <a:r>
              <a:rPr lang="fi-FI" sz="2400" dirty="0" err="1" smtClean="0"/>
              <a:t>danger</a:t>
            </a:r>
            <a:r>
              <a:rPr lang="fi-FI" sz="2400" dirty="0" smtClean="0"/>
              <a:t> </a:t>
            </a:r>
            <a:r>
              <a:rPr lang="fi-FI" sz="2400" dirty="0" err="1" smtClean="0"/>
              <a:t>lies</a:t>
            </a:r>
            <a:r>
              <a:rPr lang="fi-FI" sz="2400" dirty="0" smtClean="0"/>
              <a:t>? </a:t>
            </a:r>
            <a:r>
              <a:rPr lang="fi-FI" sz="2400" dirty="0" err="1" smtClean="0"/>
              <a:t>Why</a:t>
            </a:r>
            <a:r>
              <a:rPr lang="fi-FI" sz="2400" dirty="0" smtClean="0"/>
              <a:t> </a:t>
            </a:r>
            <a:r>
              <a:rPr lang="fi-FI" sz="2400" dirty="0" err="1" smtClean="0"/>
              <a:t>we</a:t>
            </a:r>
            <a:r>
              <a:rPr lang="fi-FI" sz="2400" dirty="0" smtClean="0"/>
              <a:t> </a:t>
            </a:r>
            <a:r>
              <a:rPr lang="fi-FI" sz="2400" dirty="0" err="1" smtClean="0"/>
              <a:t>need</a:t>
            </a:r>
            <a:r>
              <a:rPr lang="fi-FI" sz="2400" dirty="0" smtClean="0"/>
              <a:t> </a:t>
            </a:r>
            <a:r>
              <a:rPr lang="fi-FI" sz="2400" dirty="0" err="1" smtClean="0"/>
              <a:t>Content</a:t>
            </a:r>
            <a:r>
              <a:rPr lang="fi-FI" sz="2400" dirty="0" smtClean="0"/>
              <a:t> </a:t>
            </a:r>
            <a:r>
              <a:rPr lang="fi-FI" sz="2400" dirty="0" err="1" smtClean="0"/>
              <a:t>Probe</a:t>
            </a:r>
            <a:r>
              <a:rPr lang="fi-FI" sz="2400" dirty="0" smtClean="0"/>
              <a:t> –</a:t>
            </a:r>
            <a:r>
              <a:rPr lang="fi-FI" sz="2400" dirty="0" err="1" smtClean="0"/>
              <a:t>method</a:t>
            </a:r>
            <a:r>
              <a:rPr lang="fi-FI" sz="2400" dirty="0" smtClean="0"/>
              <a:t>?</a:t>
            </a:r>
            <a:endParaRPr lang="fi-FI" sz="2400" dirty="0"/>
          </a:p>
        </p:txBody>
      </p:sp>
      <p:sp>
        <p:nvSpPr>
          <p:cNvPr id="16" name="Ristinuoli 15"/>
          <p:cNvSpPr/>
          <p:nvPr/>
        </p:nvSpPr>
        <p:spPr>
          <a:xfrm>
            <a:off x="1931000" y="1022747"/>
            <a:ext cx="4525962" cy="3394472"/>
          </a:xfrm>
          <a:prstGeom prst="quadArrow">
            <a:avLst>
              <a:gd name="adj1" fmla="val 2000"/>
              <a:gd name="adj2" fmla="val 4000"/>
              <a:gd name="adj3" fmla="val 5000"/>
            </a:avLst>
          </a:prstGeom>
          <a:solidFill>
            <a:schemeClr val="bg1">
              <a:lumMod val="75000"/>
            </a:scheme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Puolivapaa piirto 16"/>
          <p:cNvSpPr/>
          <p:nvPr/>
        </p:nvSpPr>
        <p:spPr>
          <a:xfrm>
            <a:off x="2225187" y="1243388"/>
            <a:ext cx="1810384" cy="1357788"/>
          </a:xfrm>
          <a:custGeom>
            <a:avLst/>
            <a:gdLst>
              <a:gd name="connsiteX0" fmla="*/ 0 w 1810384"/>
              <a:gd name="connsiteY0" fmla="*/ 301737 h 1810384"/>
              <a:gd name="connsiteX1" fmla="*/ 88377 w 1810384"/>
              <a:gd name="connsiteY1" fmla="*/ 88377 h 1810384"/>
              <a:gd name="connsiteX2" fmla="*/ 301737 w 1810384"/>
              <a:gd name="connsiteY2" fmla="*/ 1 h 1810384"/>
              <a:gd name="connsiteX3" fmla="*/ 1508647 w 1810384"/>
              <a:gd name="connsiteY3" fmla="*/ 0 h 1810384"/>
              <a:gd name="connsiteX4" fmla="*/ 1722007 w 1810384"/>
              <a:gd name="connsiteY4" fmla="*/ 88377 h 1810384"/>
              <a:gd name="connsiteX5" fmla="*/ 1810383 w 1810384"/>
              <a:gd name="connsiteY5" fmla="*/ 301737 h 1810384"/>
              <a:gd name="connsiteX6" fmla="*/ 1810384 w 1810384"/>
              <a:gd name="connsiteY6" fmla="*/ 1508647 h 1810384"/>
              <a:gd name="connsiteX7" fmla="*/ 1722007 w 1810384"/>
              <a:gd name="connsiteY7" fmla="*/ 1722007 h 1810384"/>
              <a:gd name="connsiteX8" fmla="*/ 1508647 w 1810384"/>
              <a:gd name="connsiteY8" fmla="*/ 1810384 h 1810384"/>
              <a:gd name="connsiteX9" fmla="*/ 301737 w 1810384"/>
              <a:gd name="connsiteY9" fmla="*/ 1810384 h 1810384"/>
              <a:gd name="connsiteX10" fmla="*/ 88377 w 1810384"/>
              <a:gd name="connsiteY10" fmla="*/ 1722007 h 1810384"/>
              <a:gd name="connsiteX11" fmla="*/ 0 w 1810384"/>
              <a:gd name="connsiteY11" fmla="*/ 1508647 h 1810384"/>
              <a:gd name="connsiteX12" fmla="*/ 0 w 1810384"/>
              <a:gd name="connsiteY12" fmla="*/ 301737 h 181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0384" h="1810384">
                <a:moveTo>
                  <a:pt x="0" y="301737"/>
                </a:moveTo>
                <a:cubicBezTo>
                  <a:pt x="0" y="221711"/>
                  <a:pt x="31790" y="144963"/>
                  <a:pt x="88377" y="88377"/>
                </a:cubicBezTo>
                <a:cubicBezTo>
                  <a:pt x="144964" y="31790"/>
                  <a:pt x="221712" y="0"/>
                  <a:pt x="301737" y="1"/>
                </a:cubicBezTo>
                <a:lnTo>
                  <a:pt x="1508647" y="0"/>
                </a:lnTo>
                <a:cubicBezTo>
                  <a:pt x="1588673" y="0"/>
                  <a:pt x="1665421" y="31790"/>
                  <a:pt x="1722007" y="88377"/>
                </a:cubicBezTo>
                <a:cubicBezTo>
                  <a:pt x="1778594" y="144964"/>
                  <a:pt x="1810384" y="221712"/>
                  <a:pt x="1810383" y="301737"/>
                </a:cubicBezTo>
                <a:cubicBezTo>
                  <a:pt x="1810383" y="704040"/>
                  <a:pt x="1810384" y="1106344"/>
                  <a:pt x="1810384" y="1508647"/>
                </a:cubicBezTo>
                <a:cubicBezTo>
                  <a:pt x="1810384" y="1588673"/>
                  <a:pt x="1778594" y="1665421"/>
                  <a:pt x="1722007" y="1722007"/>
                </a:cubicBezTo>
                <a:cubicBezTo>
                  <a:pt x="1665420" y="1778594"/>
                  <a:pt x="1588672" y="1810384"/>
                  <a:pt x="1508647" y="1810384"/>
                </a:cubicBezTo>
                <a:lnTo>
                  <a:pt x="301737" y="1810384"/>
                </a:lnTo>
                <a:cubicBezTo>
                  <a:pt x="221711" y="1810384"/>
                  <a:pt x="144963" y="1778594"/>
                  <a:pt x="88377" y="1722007"/>
                </a:cubicBezTo>
                <a:cubicBezTo>
                  <a:pt x="31790" y="1665420"/>
                  <a:pt x="0" y="1588672"/>
                  <a:pt x="0" y="1508647"/>
                </a:cubicBezTo>
                <a:lnTo>
                  <a:pt x="0" y="301737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716" tIns="141716" rIns="141716" bIns="14171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</a:rPr>
              <a:t>EXPLICIT PROFESSIONAL KNOWLEDGE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rgbClr val="FF0000"/>
                </a:solidFill>
              </a:rPr>
              <a:t>We know that we know</a:t>
            </a:r>
            <a:endParaRPr lang="en-US" sz="1400" kern="1200" dirty="0" smtClean="0">
              <a:solidFill>
                <a:schemeClr val="tx1"/>
              </a:solidFill>
            </a:endParaRPr>
          </a:p>
        </p:txBody>
      </p:sp>
      <p:sp>
        <p:nvSpPr>
          <p:cNvPr id="18" name="Puolivapaa piirto 17"/>
          <p:cNvSpPr/>
          <p:nvPr/>
        </p:nvSpPr>
        <p:spPr>
          <a:xfrm>
            <a:off x="4352389" y="1243388"/>
            <a:ext cx="1810384" cy="1357788"/>
          </a:xfrm>
          <a:custGeom>
            <a:avLst/>
            <a:gdLst>
              <a:gd name="connsiteX0" fmla="*/ 0 w 1810384"/>
              <a:gd name="connsiteY0" fmla="*/ 301737 h 1810384"/>
              <a:gd name="connsiteX1" fmla="*/ 88377 w 1810384"/>
              <a:gd name="connsiteY1" fmla="*/ 88377 h 1810384"/>
              <a:gd name="connsiteX2" fmla="*/ 301737 w 1810384"/>
              <a:gd name="connsiteY2" fmla="*/ 1 h 1810384"/>
              <a:gd name="connsiteX3" fmla="*/ 1508647 w 1810384"/>
              <a:gd name="connsiteY3" fmla="*/ 0 h 1810384"/>
              <a:gd name="connsiteX4" fmla="*/ 1722007 w 1810384"/>
              <a:gd name="connsiteY4" fmla="*/ 88377 h 1810384"/>
              <a:gd name="connsiteX5" fmla="*/ 1810383 w 1810384"/>
              <a:gd name="connsiteY5" fmla="*/ 301737 h 1810384"/>
              <a:gd name="connsiteX6" fmla="*/ 1810384 w 1810384"/>
              <a:gd name="connsiteY6" fmla="*/ 1508647 h 1810384"/>
              <a:gd name="connsiteX7" fmla="*/ 1722007 w 1810384"/>
              <a:gd name="connsiteY7" fmla="*/ 1722007 h 1810384"/>
              <a:gd name="connsiteX8" fmla="*/ 1508647 w 1810384"/>
              <a:gd name="connsiteY8" fmla="*/ 1810384 h 1810384"/>
              <a:gd name="connsiteX9" fmla="*/ 301737 w 1810384"/>
              <a:gd name="connsiteY9" fmla="*/ 1810384 h 1810384"/>
              <a:gd name="connsiteX10" fmla="*/ 88377 w 1810384"/>
              <a:gd name="connsiteY10" fmla="*/ 1722007 h 1810384"/>
              <a:gd name="connsiteX11" fmla="*/ 0 w 1810384"/>
              <a:gd name="connsiteY11" fmla="*/ 1508647 h 1810384"/>
              <a:gd name="connsiteX12" fmla="*/ 0 w 1810384"/>
              <a:gd name="connsiteY12" fmla="*/ 301737 h 181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0384" h="1810384">
                <a:moveTo>
                  <a:pt x="0" y="301737"/>
                </a:moveTo>
                <a:cubicBezTo>
                  <a:pt x="0" y="221711"/>
                  <a:pt x="31790" y="144963"/>
                  <a:pt x="88377" y="88377"/>
                </a:cubicBezTo>
                <a:cubicBezTo>
                  <a:pt x="144964" y="31790"/>
                  <a:pt x="221712" y="0"/>
                  <a:pt x="301737" y="1"/>
                </a:cubicBezTo>
                <a:lnTo>
                  <a:pt x="1508647" y="0"/>
                </a:lnTo>
                <a:cubicBezTo>
                  <a:pt x="1588673" y="0"/>
                  <a:pt x="1665421" y="31790"/>
                  <a:pt x="1722007" y="88377"/>
                </a:cubicBezTo>
                <a:cubicBezTo>
                  <a:pt x="1778594" y="144964"/>
                  <a:pt x="1810384" y="221712"/>
                  <a:pt x="1810383" y="301737"/>
                </a:cubicBezTo>
                <a:cubicBezTo>
                  <a:pt x="1810383" y="704040"/>
                  <a:pt x="1810384" y="1106344"/>
                  <a:pt x="1810384" y="1508647"/>
                </a:cubicBezTo>
                <a:cubicBezTo>
                  <a:pt x="1810384" y="1588673"/>
                  <a:pt x="1778594" y="1665421"/>
                  <a:pt x="1722007" y="1722007"/>
                </a:cubicBezTo>
                <a:cubicBezTo>
                  <a:pt x="1665420" y="1778594"/>
                  <a:pt x="1588672" y="1810384"/>
                  <a:pt x="1508647" y="1810384"/>
                </a:cubicBezTo>
                <a:lnTo>
                  <a:pt x="301737" y="1810384"/>
                </a:lnTo>
                <a:cubicBezTo>
                  <a:pt x="221711" y="1810384"/>
                  <a:pt x="144963" y="1778594"/>
                  <a:pt x="88377" y="1722007"/>
                </a:cubicBezTo>
                <a:cubicBezTo>
                  <a:pt x="31790" y="1665420"/>
                  <a:pt x="0" y="1588672"/>
                  <a:pt x="0" y="1508647"/>
                </a:cubicBezTo>
                <a:lnTo>
                  <a:pt x="0" y="301737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2">
              <a:hueOff val="3177232"/>
              <a:satOff val="6500"/>
              <a:lumOff val="248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716" tIns="141716" rIns="141716" bIns="14171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 smtClean="0">
                <a:solidFill>
                  <a:schemeClr val="tx1"/>
                </a:solidFill>
              </a:rPr>
              <a:t>RATIONAL RESEARCH</a:t>
            </a:r>
            <a:endParaRPr lang="en-US" sz="1400" b="1" kern="1200" dirty="0" smtClean="0">
              <a:solidFill>
                <a:schemeClr val="tx1"/>
              </a:solidFill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rgbClr val="FF0000"/>
                </a:solidFill>
              </a:rPr>
              <a:t>We know what we do not know</a:t>
            </a:r>
            <a:endParaRPr lang="en-US" sz="1400" kern="1200" dirty="0">
              <a:solidFill>
                <a:schemeClr val="tx1"/>
              </a:solidFill>
            </a:endParaRPr>
          </a:p>
        </p:txBody>
      </p:sp>
      <p:sp>
        <p:nvSpPr>
          <p:cNvPr id="19" name="Puolivapaa piirto 18"/>
          <p:cNvSpPr/>
          <p:nvPr/>
        </p:nvSpPr>
        <p:spPr>
          <a:xfrm>
            <a:off x="2225187" y="2838789"/>
            <a:ext cx="1810384" cy="1357788"/>
          </a:xfrm>
          <a:custGeom>
            <a:avLst/>
            <a:gdLst>
              <a:gd name="connsiteX0" fmla="*/ 0 w 1810384"/>
              <a:gd name="connsiteY0" fmla="*/ 301737 h 1810384"/>
              <a:gd name="connsiteX1" fmla="*/ 88377 w 1810384"/>
              <a:gd name="connsiteY1" fmla="*/ 88377 h 1810384"/>
              <a:gd name="connsiteX2" fmla="*/ 301737 w 1810384"/>
              <a:gd name="connsiteY2" fmla="*/ 1 h 1810384"/>
              <a:gd name="connsiteX3" fmla="*/ 1508647 w 1810384"/>
              <a:gd name="connsiteY3" fmla="*/ 0 h 1810384"/>
              <a:gd name="connsiteX4" fmla="*/ 1722007 w 1810384"/>
              <a:gd name="connsiteY4" fmla="*/ 88377 h 1810384"/>
              <a:gd name="connsiteX5" fmla="*/ 1810383 w 1810384"/>
              <a:gd name="connsiteY5" fmla="*/ 301737 h 1810384"/>
              <a:gd name="connsiteX6" fmla="*/ 1810384 w 1810384"/>
              <a:gd name="connsiteY6" fmla="*/ 1508647 h 1810384"/>
              <a:gd name="connsiteX7" fmla="*/ 1722007 w 1810384"/>
              <a:gd name="connsiteY7" fmla="*/ 1722007 h 1810384"/>
              <a:gd name="connsiteX8" fmla="*/ 1508647 w 1810384"/>
              <a:gd name="connsiteY8" fmla="*/ 1810384 h 1810384"/>
              <a:gd name="connsiteX9" fmla="*/ 301737 w 1810384"/>
              <a:gd name="connsiteY9" fmla="*/ 1810384 h 1810384"/>
              <a:gd name="connsiteX10" fmla="*/ 88377 w 1810384"/>
              <a:gd name="connsiteY10" fmla="*/ 1722007 h 1810384"/>
              <a:gd name="connsiteX11" fmla="*/ 0 w 1810384"/>
              <a:gd name="connsiteY11" fmla="*/ 1508647 h 1810384"/>
              <a:gd name="connsiteX12" fmla="*/ 0 w 1810384"/>
              <a:gd name="connsiteY12" fmla="*/ 301737 h 181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0384" h="1810384">
                <a:moveTo>
                  <a:pt x="0" y="301737"/>
                </a:moveTo>
                <a:cubicBezTo>
                  <a:pt x="0" y="221711"/>
                  <a:pt x="31790" y="144963"/>
                  <a:pt x="88377" y="88377"/>
                </a:cubicBezTo>
                <a:cubicBezTo>
                  <a:pt x="144964" y="31790"/>
                  <a:pt x="221712" y="0"/>
                  <a:pt x="301737" y="1"/>
                </a:cubicBezTo>
                <a:lnTo>
                  <a:pt x="1508647" y="0"/>
                </a:lnTo>
                <a:cubicBezTo>
                  <a:pt x="1588673" y="0"/>
                  <a:pt x="1665421" y="31790"/>
                  <a:pt x="1722007" y="88377"/>
                </a:cubicBezTo>
                <a:cubicBezTo>
                  <a:pt x="1778594" y="144964"/>
                  <a:pt x="1810384" y="221712"/>
                  <a:pt x="1810383" y="301737"/>
                </a:cubicBezTo>
                <a:cubicBezTo>
                  <a:pt x="1810383" y="704040"/>
                  <a:pt x="1810384" y="1106344"/>
                  <a:pt x="1810384" y="1508647"/>
                </a:cubicBezTo>
                <a:cubicBezTo>
                  <a:pt x="1810384" y="1588673"/>
                  <a:pt x="1778594" y="1665421"/>
                  <a:pt x="1722007" y="1722007"/>
                </a:cubicBezTo>
                <a:cubicBezTo>
                  <a:pt x="1665420" y="1778594"/>
                  <a:pt x="1588672" y="1810384"/>
                  <a:pt x="1508647" y="1810384"/>
                </a:cubicBezTo>
                <a:lnTo>
                  <a:pt x="301737" y="1810384"/>
                </a:lnTo>
                <a:cubicBezTo>
                  <a:pt x="221711" y="1810384"/>
                  <a:pt x="144963" y="1778594"/>
                  <a:pt x="88377" y="1722007"/>
                </a:cubicBezTo>
                <a:cubicBezTo>
                  <a:pt x="31790" y="1665420"/>
                  <a:pt x="0" y="1588672"/>
                  <a:pt x="0" y="1508647"/>
                </a:cubicBezTo>
                <a:lnTo>
                  <a:pt x="0" y="301737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2">
              <a:hueOff val="6354464"/>
              <a:satOff val="13001"/>
              <a:lumOff val="496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716" tIns="141716" rIns="141716" bIns="14171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 smtClean="0">
                <a:solidFill>
                  <a:schemeClr val="tx1"/>
                </a:solidFill>
              </a:rPr>
              <a:t>SILENT KNOWLEDGE</a:t>
            </a:r>
            <a:endParaRPr lang="en-US" sz="1400" b="1" kern="1200" dirty="0" smtClean="0">
              <a:solidFill>
                <a:schemeClr val="tx1"/>
              </a:solidFill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rgbClr val="FF0000"/>
                </a:solidFill>
              </a:rPr>
              <a:t>We do not know what we know</a:t>
            </a:r>
            <a:endParaRPr lang="en-US" sz="1400" kern="1200" dirty="0">
              <a:solidFill>
                <a:schemeClr val="tx1"/>
              </a:solidFill>
            </a:endParaRPr>
          </a:p>
        </p:txBody>
      </p:sp>
      <p:sp>
        <p:nvSpPr>
          <p:cNvPr id="20" name="Puolivapaa piirto 19"/>
          <p:cNvSpPr/>
          <p:nvPr/>
        </p:nvSpPr>
        <p:spPr>
          <a:xfrm>
            <a:off x="4352389" y="2838789"/>
            <a:ext cx="1810384" cy="1357788"/>
          </a:xfrm>
          <a:custGeom>
            <a:avLst/>
            <a:gdLst>
              <a:gd name="connsiteX0" fmla="*/ 0 w 1810384"/>
              <a:gd name="connsiteY0" fmla="*/ 301737 h 1810384"/>
              <a:gd name="connsiteX1" fmla="*/ 88377 w 1810384"/>
              <a:gd name="connsiteY1" fmla="*/ 88377 h 1810384"/>
              <a:gd name="connsiteX2" fmla="*/ 301737 w 1810384"/>
              <a:gd name="connsiteY2" fmla="*/ 1 h 1810384"/>
              <a:gd name="connsiteX3" fmla="*/ 1508647 w 1810384"/>
              <a:gd name="connsiteY3" fmla="*/ 0 h 1810384"/>
              <a:gd name="connsiteX4" fmla="*/ 1722007 w 1810384"/>
              <a:gd name="connsiteY4" fmla="*/ 88377 h 1810384"/>
              <a:gd name="connsiteX5" fmla="*/ 1810383 w 1810384"/>
              <a:gd name="connsiteY5" fmla="*/ 301737 h 1810384"/>
              <a:gd name="connsiteX6" fmla="*/ 1810384 w 1810384"/>
              <a:gd name="connsiteY6" fmla="*/ 1508647 h 1810384"/>
              <a:gd name="connsiteX7" fmla="*/ 1722007 w 1810384"/>
              <a:gd name="connsiteY7" fmla="*/ 1722007 h 1810384"/>
              <a:gd name="connsiteX8" fmla="*/ 1508647 w 1810384"/>
              <a:gd name="connsiteY8" fmla="*/ 1810384 h 1810384"/>
              <a:gd name="connsiteX9" fmla="*/ 301737 w 1810384"/>
              <a:gd name="connsiteY9" fmla="*/ 1810384 h 1810384"/>
              <a:gd name="connsiteX10" fmla="*/ 88377 w 1810384"/>
              <a:gd name="connsiteY10" fmla="*/ 1722007 h 1810384"/>
              <a:gd name="connsiteX11" fmla="*/ 0 w 1810384"/>
              <a:gd name="connsiteY11" fmla="*/ 1508647 h 1810384"/>
              <a:gd name="connsiteX12" fmla="*/ 0 w 1810384"/>
              <a:gd name="connsiteY12" fmla="*/ 301737 h 181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0384" h="1810384">
                <a:moveTo>
                  <a:pt x="0" y="301737"/>
                </a:moveTo>
                <a:cubicBezTo>
                  <a:pt x="0" y="221711"/>
                  <a:pt x="31790" y="144963"/>
                  <a:pt x="88377" y="88377"/>
                </a:cubicBezTo>
                <a:cubicBezTo>
                  <a:pt x="144964" y="31790"/>
                  <a:pt x="221712" y="0"/>
                  <a:pt x="301737" y="1"/>
                </a:cubicBezTo>
                <a:lnTo>
                  <a:pt x="1508647" y="0"/>
                </a:lnTo>
                <a:cubicBezTo>
                  <a:pt x="1588673" y="0"/>
                  <a:pt x="1665421" y="31790"/>
                  <a:pt x="1722007" y="88377"/>
                </a:cubicBezTo>
                <a:cubicBezTo>
                  <a:pt x="1778594" y="144964"/>
                  <a:pt x="1810384" y="221712"/>
                  <a:pt x="1810383" y="301737"/>
                </a:cubicBezTo>
                <a:cubicBezTo>
                  <a:pt x="1810383" y="704040"/>
                  <a:pt x="1810384" y="1106344"/>
                  <a:pt x="1810384" y="1508647"/>
                </a:cubicBezTo>
                <a:cubicBezTo>
                  <a:pt x="1810384" y="1588673"/>
                  <a:pt x="1778594" y="1665421"/>
                  <a:pt x="1722007" y="1722007"/>
                </a:cubicBezTo>
                <a:cubicBezTo>
                  <a:pt x="1665420" y="1778594"/>
                  <a:pt x="1588672" y="1810384"/>
                  <a:pt x="1508647" y="1810384"/>
                </a:cubicBezTo>
                <a:lnTo>
                  <a:pt x="301737" y="1810384"/>
                </a:lnTo>
                <a:cubicBezTo>
                  <a:pt x="221711" y="1810384"/>
                  <a:pt x="144963" y="1778594"/>
                  <a:pt x="88377" y="1722007"/>
                </a:cubicBezTo>
                <a:cubicBezTo>
                  <a:pt x="31790" y="1665420"/>
                  <a:pt x="0" y="1588672"/>
                  <a:pt x="0" y="1508647"/>
                </a:cubicBezTo>
                <a:lnTo>
                  <a:pt x="0" y="301737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2">
              <a:hueOff val="9531695"/>
              <a:satOff val="19501"/>
              <a:lumOff val="745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716" tIns="141716" rIns="141716" bIns="14171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 smtClean="0">
                <a:solidFill>
                  <a:schemeClr val="tx1"/>
                </a:solidFill>
              </a:rPr>
              <a:t>SOURCE OF RADICAL CHANGE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kern="1200" dirty="0" smtClean="0">
                <a:solidFill>
                  <a:srgbClr val="FF0000"/>
                </a:solidFill>
              </a:rPr>
              <a:t>We do not know what we do not know</a:t>
            </a:r>
            <a:endParaRPr lang="en-US" sz="1400" kern="1200" dirty="0" smtClean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8585" y="775922"/>
            <a:ext cx="255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dirty="0" err="1" smtClean="0"/>
              <a:t>Things</a:t>
            </a:r>
            <a:r>
              <a:rPr lang="fi-FI" dirty="0" smtClean="0"/>
              <a:t> </a:t>
            </a:r>
            <a:r>
              <a:rPr lang="fi-FI" dirty="0" err="1" smtClean="0"/>
              <a:t>we</a:t>
            </a:r>
            <a:r>
              <a:rPr lang="fi-FI" dirty="0" smtClean="0"/>
              <a:t> </a:t>
            </a:r>
            <a:r>
              <a:rPr lang="fi-FI" dirty="0" err="1" smtClean="0"/>
              <a:t>think</a:t>
            </a:r>
            <a:r>
              <a:rPr lang="fi-FI" dirty="0" smtClean="0"/>
              <a:t> </a:t>
            </a:r>
            <a:r>
              <a:rPr lang="fi-FI" dirty="0" err="1" smtClean="0"/>
              <a:t>we</a:t>
            </a:r>
            <a:r>
              <a:rPr lang="fi-FI" dirty="0" smtClean="0"/>
              <a:t> </a:t>
            </a:r>
            <a:r>
              <a:rPr lang="fi-FI" dirty="0" err="1" smtClean="0"/>
              <a:t>know</a:t>
            </a:r>
            <a:endParaRPr lang="fi-FI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268542" y="2447668"/>
            <a:ext cx="1906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err="1" smtClean="0"/>
              <a:t>Things</a:t>
            </a:r>
            <a:r>
              <a:rPr lang="fi-FI" dirty="0" smtClean="0"/>
              <a:t> </a:t>
            </a:r>
            <a:r>
              <a:rPr lang="fi-FI" dirty="0" err="1" smtClean="0"/>
              <a:t>we</a:t>
            </a:r>
            <a:r>
              <a:rPr lang="fi-FI" dirty="0" smtClean="0"/>
              <a:t> </a:t>
            </a:r>
            <a:r>
              <a:rPr lang="fi-FI" dirty="0" err="1" smtClean="0"/>
              <a:t>actually</a:t>
            </a:r>
            <a:r>
              <a:rPr lang="fi-FI" dirty="0" smtClean="0"/>
              <a:t> </a:t>
            </a:r>
            <a:r>
              <a:rPr lang="fi-FI" dirty="0" err="1" smtClean="0"/>
              <a:t>do</a:t>
            </a:r>
            <a:r>
              <a:rPr lang="fi-FI" dirty="0" smtClean="0"/>
              <a:t> </a:t>
            </a:r>
            <a:r>
              <a:rPr lang="fi-FI" dirty="0" err="1" smtClean="0"/>
              <a:t>not</a:t>
            </a:r>
            <a:r>
              <a:rPr lang="fi-FI" dirty="0" smtClean="0"/>
              <a:t> </a:t>
            </a:r>
            <a:r>
              <a:rPr lang="fi-FI" dirty="0" err="1" smtClean="0"/>
              <a:t>know</a:t>
            </a:r>
            <a:endParaRPr lang="fi-FI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2584742" y="4421669"/>
            <a:ext cx="3218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dirty="0" err="1" smtClean="0"/>
              <a:t>Things</a:t>
            </a:r>
            <a:r>
              <a:rPr lang="fi-FI" dirty="0" smtClean="0"/>
              <a:t> </a:t>
            </a:r>
            <a:r>
              <a:rPr lang="fi-FI" dirty="0" err="1" smtClean="0"/>
              <a:t>we</a:t>
            </a:r>
            <a:r>
              <a:rPr lang="fi-FI" dirty="0" smtClean="0"/>
              <a:t> </a:t>
            </a:r>
            <a:r>
              <a:rPr lang="fi-FI" dirty="0" err="1" smtClean="0"/>
              <a:t>think</a:t>
            </a:r>
            <a:r>
              <a:rPr lang="fi-FI" dirty="0" smtClean="0"/>
              <a:t> </a:t>
            </a:r>
            <a:r>
              <a:rPr lang="fi-FI" dirty="0" err="1" smtClean="0"/>
              <a:t>we</a:t>
            </a:r>
            <a:r>
              <a:rPr lang="fi-FI" dirty="0" smtClean="0"/>
              <a:t> </a:t>
            </a:r>
            <a:r>
              <a:rPr lang="fi-FI" dirty="0" err="1" smtClean="0"/>
              <a:t>do</a:t>
            </a:r>
            <a:r>
              <a:rPr lang="fi-FI" dirty="0" smtClean="0"/>
              <a:t> </a:t>
            </a:r>
            <a:r>
              <a:rPr lang="fi-FI" dirty="0" err="1" smtClean="0"/>
              <a:t>not</a:t>
            </a:r>
            <a:r>
              <a:rPr lang="fi-FI" dirty="0" smtClean="0"/>
              <a:t> </a:t>
            </a:r>
            <a:r>
              <a:rPr lang="fi-FI" dirty="0" err="1" smtClean="0"/>
              <a:t>know</a:t>
            </a:r>
            <a:endParaRPr lang="fi-FI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688483" y="2355726"/>
            <a:ext cx="1432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err="1" smtClean="0"/>
              <a:t>Things</a:t>
            </a:r>
            <a:r>
              <a:rPr lang="fi-FI" dirty="0" smtClean="0"/>
              <a:t> </a:t>
            </a:r>
            <a:r>
              <a:rPr lang="fi-FI" dirty="0" err="1" smtClean="0"/>
              <a:t>we</a:t>
            </a:r>
            <a:r>
              <a:rPr lang="fi-FI" dirty="0" smtClean="0"/>
              <a:t> </a:t>
            </a:r>
            <a:r>
              <a:rPr lang="fi-FI" dirty="0" err="1" smtClean="0"/>
              <a:t>actually</a:t>
            </a:r>
            <a:r>
              <a:rPr lang="fi-FI" dirty="0" smtClean="0"/>
              <a:t> </a:t>
            </a:r>
            <a:r>
              <a:rPr lang="fi-FI" dirty="0" err="1" smtClean="0"/>
              <a:t>know</a:t>
            </a:r>
            <a:endParaRPr lang="fi-FI" dirty="0" smtClean="0"/>
          </a:p>
        </p:txBody>
      </p:sp>
    </p:spTree>
    <p:extLst>
      <p:ext uri="{BB962C8B-B14F-4D97-AF65-F5344CB8AC3E}">
        <p14:creationId xmlns="" xmlns:p14="http://schemas.microsoft.com/office/powerpoint/2010/main" val="365879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oli vasemmalle ja oikealle 3"/>
          <p:cNvSpPr/>
          <p:nvPr/>
        </p:nvSpPr>
        <p:spPr>
          <a:xfrm>
            <a:off x="467544" y="2139702"/>
            <a:ext cx="8064896" cy="4320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kehys 4"/>
          <p:cNvSpPr txBox="1"/>
          <p:nvPr/>
        </p:nvSpPr>
        <p:spPr>
          <a:xfrm>
            <a:off x="323529" y="1669907"/>
            <a:ext cx="1731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Writers</a:t>
            </a:r>
            <a:r>
              <a:rPr lang="fi-FI" dirty="0" smtClean="0"/>
              <a:t> </a:t>
            </a:r>
            <a:r>
              <a:rPr lang="fi-FI" dirty="0" err="1" smtClean="0"/>
              <a:t>observation</a:t>
            </a:r>
            <a:endParaRPr lang="fi-FI" dirty="0"/>
          </a:p>
        </p:txBody>
      </p:sp>
      <p:sp>
        <p:nvSpPr>
          <p:cNvPr id="6" name="Tekstikehys 5"/>
          <p:cNvSpPr txBox="1"/>
          <p:nvPr/>
        </p:nvSpPr>
        <p:spPr>
          <a:xfrm>
            <a:off x="7812361" y="1669907"/>
            <a:ext cx="823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Science</a:t>
            </a:r>
            <a:endParaRPr lang="fi-FI" dirty="0"/>
          </a:p>
        </p:txBody>
      </p:sp>
      <p:sp>
        <p:nvSpPr>
          <p:cNvPr id="9" name="Ellipsi 8"/>
          <p:cNvSpPr/>
          <p:nvPr/>
        </p:nvSpPr>
        <p:spPr>
          <a:xfrm>
            <a:off x="4067944" y="1977684"/>
            <a:ext cx="936104" cy="68535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kehys 9"/>
          <p:cNvSpPr txBox="1"/>
          <p:nvPr/>
        </p:nvSpPr>
        <p:spPr>
          <a:xfrm>
            <a:off x="3923928" y="1669907"/>
            <a:ext cx="1432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Content</a:t>
            </a:r>
            <a:r>
              <a:rPr lang="fi-FI" dirty="0" smtClean="0"/>
              <a:t> </a:t>
            </a:r>
            <a:r>
              <a:rPr lang="fi-FI" dirty="0" err="1" smtClean="0"/>
              <a:t>Probes</a:t>
            </a:r>
            <a:endParaRPr lang="fi-FI" dirty="0"/>
          </a:p>
        </p:txBody>
      </p:sp>
      <p:sp>
        <p:nvSpPr>
          <p:cNvPr id="12" name="Tekstikehys 11"/>
          <p:cNvSpPr txBox="1"/>
          <p:nvPr/>
        </p:nvSpPr>
        <p:spPr>
          <a:xfrm>
            <a:off x="473228" y="303499"/>
            <a:ext cx="81074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2800" dirty="0" err="1" smtClean="0"/>
              <a:t>Content</a:t>
            </a:r>
            <a:r>
              <a:rPr lang="fi-FI" sz="2800" dirty="0" smtClean="0"/>
              <a:t> </a:t>
            </a:r>
            <a:r>
              <a:rPr lang="fi-FI" sz="2800" dirty="0" err="1" smtClean="0"/>
              <a:t>Probes</a:t>
            </a:r>
            <a:r>
              <a:rPr lang="fi-FI" sz="2800" dirty="0" smtClean="0"/>
              <a:t> as a </a:t>
            </a:r>
            <a:r>
              <a:rPr lang="fi-FI" sz="2800" dirty="0" err="1" smtClean="0"/>
              <a:t>methodology</a:t>
            </a:r>
            <a:r>
              <a:rPr lang="fi-FI" sz="2800" dirty="0" smtClean="0"/>
              <a:t>:</a:t>
            </a:r>
          </a:p>
          <a:p>
            <a:pPr algn="ctr"/>
            <a:r>
              <a:rPr lang="fi-FI" sz="2800" dirty="0" err="1" smtClean="0"/>
              <a:t>Systematic</a:t>
            </a:r>
            <a:r>
              <a:rPr lang="fi-FI" sz="2800" dirty="0" smtClean="0"/>
              <a:t> mix of science and </a:t>
            </a:r>
            <a:r>
              <a:rPr lang="fi-FI" sz="2800" dirty="0" err="1" smtClean="0"/>
              <a:t>artistic</a:t>
            </a:r>
            <a:r>
              <a:rPr lang="fi-FI" sz="2800" dirty="0" smtClean="0"/>
              <a:t> </a:t>
            </a:r>
            <a:r>
              <a:rPr lang="fi-FI" sz="2800" dirty="0" err="1" smtClean="0"/>
              <a:t>observation</a:t>
            </a:r>
            <a:endParaRPr lang="fi-FI" sz="2800" dirty="0"/>
          </a:p>
        </p:txBody>
      </p:sp>
      <p:sp>
        <p:nvSpPr>
          <p:cNvPr id="7" name="Tekstikehys 6"/>
          <p:cNvSpPr txBox="1"/>
          <p:nvPr/>
        </p:nvSpPr>
        <p:spPr>
          <a:xfrm>
            <a:off x="323529" y="2830247"/>
            <a:ext cx="124259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Inspiration</a:t>
            </a:r>
            <a:endParaRPr lang="fi-FI" dirty="0" smtClean="0"/>
          </a:p>
          <a:p>
            <a:r>
              <a:rPr lang="fi-FI" dirty="0" err="1" smtClean="0"/>
              <a:t>Subjective</a:t>
            </a:r>
            <a:endParaRPr lang="fi-FI" dirty="0" smtClean="0"/>
          </a:p>
          <a:p>
            <a:r>
              <a:rPr lang="fi-FI" dirty="0" err="1" smtClean="0"/>
              <a:t>Relevance</a:t>
            </a:r>
            <a:endParaRPr lang="fi-FI" dirty="0" smtClean="0"/>
          </a:p>
          <a:p>
            <a:r>
              <a:rPr lang="fi-FI" dirty="0" smtClean="0"/>
              <a:t>Small </a:t>
            </a:r>
            <a:r>
              <a:rPr lang="fi-FI" dirty="0" err="1" smtClean="0"/>
              <a:t>signals</a:t>
            </a:r>
            <a:endParaRPr lang="fi-FI" dirty="0" smtClean="0"/>
          </a:p>
          <a:p>
            <a:r>
              <a:rPr lang="fi-FI" dirty="0" err="1" smtClean="0"/>
              <a:t>Interpretation</a:t>
            </a:r>
            <a:endParaRPr lang="fi-FI" dirty="0" smtClean="0"/>
          </a:p>
          <a:p>
            <a:r>
              <a:rPr lang="fi-FI" dirty="0" err="1" smtClean="0"/>
              <a:t>Personal</a:t>
            </a:r>
            <a:endParaRPr lang="fi-FI" dirty="0"/>
          </a:p>
        </p:txBody>
      </p:sp>
      <p:sp>
        <p:nvSpPr>
          <p:cNvPr id="8" name="Tekstikehys 7"/>
          <p:cNvSpPr txBox="1"/>
          <p:nvPr/>
        </p:nvSpPr>
        <p:spPr>
          <a:xfrm>
            <a:off x="7340242" y="2830248"/>
            <a:ext cx="115929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Truth</a:t>
            </a:r>
            <a:endParaRPr lang="fi-FI" dirty="0" smtClean="0"/>
          </a:p>
          <a:p>
            <a:r>
              <a:rPr lang="fi-FI" dirty="0" err="1" smtClean="0"/>
              <a:t>Collective</a:t>
            </a:r>
            <a:endParaRPr lang="fi-FI" dirty="0" smtClean="0"/>
          </a:p>
          <a:p>
            <a:r>
              <a:rPr lang="fi-FI" dirty="0" err="1" smtClean="0"/>
              <a:t>Objective</a:t>
            </a:r>
            <a:endParaRPr lang="fi-FI" dirty="0" smtClean="0"/>
          </a:p>
          <a:p>
            <a:r>
              <a:rPr lang="fi-FI" dirty="0" err="1" smtClean="0"/>
              <a:t>Measuring</a:t>
            </a:r>
            <a:endParaRPr lang="fi-FI" dirty="0" smtClean="0"/>
          </a:p>
          <a:p>
            <a:r>
              <a:rPr lang="fi-FI" dirty="0" err="1" smtClean="0"/>
              <a:t>Logic</a:t>
            </a:r>
            <a:endParaRPr lang="fi-FI" dirty="0" smtClean="0"/>
          </a:p>
          <a:p>
            <a:r>
              <a:rPr lang="fi-FI" dirty="0" err="1" smtClean="0"/>
              <a:t>Transparent</a:t>
            </a:r>
            <a:endParaRPr lang="fi-FI" dirty="0" smtClean="0"/>
          </a:p>
          <a:p>
            <a:endParaRPr lang="fi-FI" dirty="0"/>
          </a:p>
        </p:txBody>
      </p:sp>
      <p:cxnSp>
        <p:nvCxnSpPr>
          <p:cNvPr id="3" name="Suora yhdysviiva 2"/>
          <p:cNvCxnSpPr/>
          <p:nvPr/>
        </p:nvCxnSpPr>
        <p:spPr>
          <a:xfrm>
            <a:off x="1691680" y="3008986"/>
            <a:ext cx="5544616" cy="0"/>
          </a:xfrm>
          <a:prstGeom prst="line">
            <a:avLst/>
          </a:prstGeom>
          <a:ln w="19050" cmpd="sng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/>
        </p:nvCxnSpPr>
        <p:spPr>
          <a:xfrm>
            <a:off x="1691680" y="3197919"/>
            <a:ext cx="5544616" cy="0"/>
          </a:xfrm>
          <a:prstGeom prst="line">
            <a:avLst/>
          </a:prstGeom>
          <a:ln w="19050" cmpd="sng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/>
        </p:nvCxnSpPr>
        <p:spPr>
          <a:xfrm>
            <a:off x="1660194" y="3402596"/>
            <a:ext cx="5544616" cy="0"/>
          </a:xfrm>
          <a:prstGeom prst="line">
            <a:avLst/>
          </a:prstGeom>
          <a:ln w="19050" cmpd="sng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/>
        </p:nvCxnSpPr>
        <p:spPr>
          <a:xfrm>
            <a:off x="1660194" y="3615146"/>
            <a:ext cx="5544616" cy="0"/>
          </a:xfrm>
          <a:prstGeom prst="line">
            <a:avLst/>
          </a:prstGeom>
          <a:ln w="19050" cmpd="sng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uora yhdysviiva 15"/>
          <p:cNvCxnSpPr/>
          <p:nvPr/>
        </p:nvCxnSpPr>
        <p:spPr>
          <a:xfrm>
            <a:off x="1979713" y="3811950"/>
            <a:ext cx="5277575" cy="0"/>
          </a:xfrm>
          <a:prstGeom prst="line">
            <a:avLst/>
          </a:prstGeom>
          <a:ln w="19050" cmpd="sng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/>
        </p:nvCxnSpPr>
        <p:spPr>
          <a:xfrm>
            <a:off x="1712671" y="4008755"/>
            <a:ext cx="5544616" cy="0"/>
          </a:xfrm>
          <a:prstGeom prst="line">
            <a:avLst/>
          </a:prstGeom>
          <a:ln w="19050" cmpd="sng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kstikehys 10"/>
          <p:cNvSpPr txBox="1"/>
          <p:nvPr/>
        </p:nvSpPr>
        <p:spPr>
          <a:xfrm>
            <a:off x="3510491" y="2830247"/>
            <a:ext cx="1995896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i-FI" dirty="0" err="1" smtClean="0"/>
              <a:t>Inspiration</a:t>
            </a:r>
            <a:endParaRPr lang="fi-FI" dirty="0" smtClean="0"/>
          </a:p>
          <a:p>
            <a:pPr algn="ctr"/>
            <a:r>
              <a:rPr lang="fi-FI" dirty="0" err="1" smtClean="0"/>
              <a:t>Subjective</a:t>
            </a:r>
            <a:r>
              <a:rPr lang="fi-FI" dirty="0" smtClean="0"/>
              <a:t> + </a:t>
            </a:r>
            <a:r>
              <a:rPr lang="fi-FI" dirty="0" err="1" smtClean="0"/>
              <a:t>Collective</a:t>
            </a:r>
            <a:endParaRPr lang="fi-FI" dirty="0" smtClean="0"/>
          </a:p>
          <a:p>
            <a:pPr algn="ctr"/>
            <a:r>
              <a:rPr lang="fi-FI" dirty="0" err="1" smtClean="0"/>
              <a:t>Relevance</a:t>
            </a:r>
            <a:endParaRPr lang="fi-FI" dirty="0" smtClean="0"/>
          </a:p>
          <a:p>
            <a:pPr algn="ctr"/>
            <a:r>
              <a:rPr lang="fi-FI" dirty="0" smtClean="0"/>
              <a:t>Small </a:t>
            </a:r>
            <a:r>
              <a:rPr lang="fi-FI" dirty="0" err="1" smtClean="0"/>
              <a:t>signals</a:t>
            </a:r>
            <a:endParaRPr lang="fi-FI" dirty="0" smtClean="0"/>
          </a:p>
          <a:p>
            <a:pPr algn="ctr"/>
            <a:r>
              <a:rPr lang="fi-FI" dirty="0" err="1" smtClean="0"/>
              <a:t>Interpretation</a:t>
            </a:r>
            <a:endParaRPr lang="fi-FI" dirty="0" smtClean="0"/>
          </a:p>
          <a:p>
            <a:pPr algn="ctr"/>
            <a:r>
              <a:rPr lang="fi-FI" dirty="0" err="1" smtClean="0"/>
              <a:t>Personal+Transparent</a:t>
            </a:r>
            <a:endParaRPr lang="fi-FI" dirty="0" smtClean="0"/>
          </a:p>
        </p:txBody>
      </p:sp>
    </p:spTree>
    <p:extLst>
      <p:ext uri="{BB962C8B-B14F-4D97-AF65-F5344CB8AC3E}">
        <p14:creationId xmlns="" xmlns:p14="http://schemas.microsoft.com/office/powerpoint/2010/main" val="187460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yöristetty suorakulmio 20"/>
          <p:cNvSpPr/>
          <p:nvPr/>
        </p:nvSpPr>
        <p:spPr>
          <a:xfrm>
            <a:off x="395536" y="69661"/>
            <a:ext cx="8136904" cy="43204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7179" y="123667"/>
            <a:ext cx="8892480" cy="46551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fi-FI" sz="2400" dirty="0" err="1" smtClean="0"/>
              <a:t>Enabling</a:t>
            </a:r>
            <a:r>
              <a:rPr lang="fi-FI" sz="2400" dirty="0" smtClean="0"/>
              <a:t> and </a:t>
            </a:r>
            <a:r>
              <a:rPr lang="fi-FI" sz="2400" dirty="0" err="1" smtClean="0"/>
              <a:t>catalysing</a:t>
            </a:r>
            <a:r>
              <a:rPr lang="fi-FI" sz="2400" dirty="0" smtClean="0"/>
              <a:t> new </a:t>
            </a:r>
            <a:r>
              <a:rPr lang="fi-FI" sz="2400" dirty="0" err="1" smtClean="0"/>
              <a:t>approaches</a:t>
            </a:r>
            <a:r>
              <a:rPr lang="fi-FI" sz="2400" dirty="0" smtClean="0"/>
              <a:t> and </a:t>
            </a:r>
            <a:r>
              <a:rPr lang="fi-FI" sz="2400" dirty="0" err="1" smtClean="0"/>
              <a:t>practise</a:t>
            </a:r>
            <a:endParaRPr lang="fi-FI" sz="2400" dirty="0"/>
          </a:p>
        </p:txBody>
      </p:sp>
      <p:sp>
        <p:nvSpPr>
          <p:cNvPr id="16" name="Ristinuoli 15"/>
          <p:cNvSpPr/>
          <p:nvPr/>
        </p:nvSpPr>
        <p:spPr>
          <a:xfrm>
            <a:off x="1283775" y="968354"/>
            <a:ext cx="4525962" cy="3394472"/>
          </a:xfrm>
          <a:prstGeom prst="quadArrow">
            <a:avLst>
              <a:gd name="adj1" fmla="val 2000"/>
              <a:gd name="adj2" fmla="val 4000"/>
              <a:gd name="adj3" fmla="val 5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Puolivapaa piirto 16"/>
          <p:cNvSpPr/>
          <p:nvPr/>
        </p:nvSpPr>
        <p:spPr>
          <a:xfrm>
            <a:off x="1577962" y="1188994"/>
            <a:ext cx="1810384" cy="1357788"/>
          </a:xfrm>
          <a:custGeom>
            <a:avLst/>
            <a:gdLst>
              <a:gd name="connsiteX0" fmla="*/ 0 w 1810384"/>
              <a:gd name="connsiteY0" fmla="*/ 301737 h 1810384"/>
              <a:gd name="connsiteX1" fmla="*/ 88377 w 1810384"/>
              <a:gd name="connsiteY1" fmla="*/ 88377 h 1810384"/>
              <a:gd name="connsiteX2" fmla="*/ 301737 w 1810384"/>
              <a:gd name="connsiteY2" fmla="*/ 1 h 1810384"/>
              <a:gd name="connsiteX3" fmla="*/ 1508647 w 1810384"/>
              <a:gd name="connsiteY3" fmla="*/ 0 h 1810384"/>
              <a:gd name="connsiteX4" fmla="*/ 1722007 w 1810384"/>
              <a:gd name="connsiteY4" fmla="*/ 88377 h 1810384"/>
              <a:gd name="connsiteX5" fmla="*/ 1810383 w 1810384"/>
              <a:gd name="connsiteY5" fmla="*/ 301737 h 1810384"/>
              <a:gd name="connsiteX6" fmla="*/ 1810384 w 1810384"/>
              <a:gd name="connsiteY6" fmla="*/ 1508647 h 1810384"/>
              <a:gd name="connsiteX7" fmla="*/ 1722007 w 1810384"/>
              <a:gd name="connsiteY7" fmla="*/ 1722007 h 1810384"/>
              <a:gd name="connsiteX8" fmla="*/ 1508647 w 1810384"/>
              <a:gd name="connsiteY8" fmla="*/ 1810384 h 1810384"/>
              <a:gd name="connsiteX9" fmla="*/ 301737 w 1810384"/>
              <a:gd name="connsiteY9" fmla="*/ 1810384 h 1810384"/>
              <a:gd name="connsiteX10" fmla="*/ 88377 w 1810384"/>
              <a:gd name="connsiteY10" fmla="*/ 1722007 h 1810384"/>
              <a:gd name="connsiteX11" fmla="*/ 0 w 1810384"/>
              <a:gd name="connsiteY11" fmla="*/ 1508647 h 1810384"/>
              <a:gd name="connsiteX12" fmla="*/ 0 w 1810384"/>
              <a:gd name="connsiteY12" fmla="*/ 301737 h 181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0384" h="1810384">
                <a:moveTo>
                  <a:pt x="0" y="301737"/>
                </a:moveTo>
                <a:cubicBezTo>
                  <a:pt x="0" y="221711"/>
                  <a:pt x="31790" y="144963"/>
                  <a:pt x="88377" y="88377"/>
                </a:cubicBezTo>
                <a:cubicBezTo>
                  <a:pt x="144964" y="31790"/>
                  <a:pt x="221712" y="0"/>
                  <a:pt x="301737" y="1"/>
                </a:cubicBezTo>
                <a:lnTo>
                  <a:pt x="1508647" y="0"/>
                </a:lnTo>
                <a:cubicBezTo>
                  <a:pt x="1588673" y="0"/>
                  <a:pt x="1665421" y="31790"/>
                  <a:pt x="1722007" y="88377"/>
                </a:cubicBezTo>
                <a:cubicBezTo>
                  <a:pt x="1778594" y="144964"/>
                  <a:pt x="1810384" y="221712"/>
                  <a:pt x="1810383" y="301737"/>
                </a:cubicBezTo>
                <a:cubicBezTo>
                  <a:pt x="1810383" y="704040"/>
                  <a:pt x="1810384" y="1106344"/>
                  <a:pt x="1810384" y="1508647"/>
                </a:cubicBezTo>
                <a:cubicBezTo>
                  <a:pt x="1810384" y="1588673"/>
                  <a:pt x="1778594" y="1665421"/>
                  <a:pt x="1722007" y="1722007"/>
                </a:cubicBezTo>
                <a:cubicBezTo>
                  <a:pt x="1665420" y="1778594"/>
                  <a:pt x="1588672" y="1810384"/>
                  <a:pt x="1508647" y="1810384"/>
                </a:cubicBezTo>
                <a:lnTo>
                  <a:pt x="301737" y="1810384"/>
                </a:lnTo>
                <a:cubicBezTo>
                  <a:pt x="221711" y="1810384"/>
                  <a:pt x="144963" y="1778594"/>
                  <a:pt x="88377" y="1722007"/>
                </a:cubicBezTo>
                <a:cubicBezTo>
                  <a:pt x="31790" y="1665420"/>
                  <a:pt x="0" y="1588672"/>
                  <a:pt x="0" y="1508647"/>
                </a:cubicBezTo>
                <a:lnTo>
                  <a:pt x="0" y="301737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716" tIns="141716" rIns="141716" bIns="14171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bg1">
                    <a:lumMod val="75000"/>
                  </a:schemeClr>
                </a:solidFill>
              </a:rPr>
              <a:t>EXPLICIT PROFESSIONAL KNOWLEDGE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>
                <a:solidFill>
                  <a:schemeClr val="bg1">
                    <a:lumMod val="75000"/>
                  </a:schemeClr>
                </a:solidFill>
              </a:rPr>
              <a:t>We know that we know: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>
                <a:solidFill>
                  <a:schemeClr val="bg1">
                    <a:lumMod val="75000"/>
                  </a:schemeClr>
                </a:solidFill>
              </a:rPr>
              <a:t>our work is based on this</a:t>
            </a:r>
          </a:p>
        </p:txBody>
      </p:sp>
      <p:sp>
        <p:nvSpPr>
          <p:cNvPr id="18" name="Puolivapaa piirto 17"/>
          <p:cNvSpPr/>
          <p:nvPr/>
        </p:nvSpPr>
        <p:spPr>
          <a:xfrm>
            <a:off x="3705164" y="1188994"/>
            <a:ext cx="1810384" cy="1357788"/>
          </a:xfrm>
          <a:custGeom>
            <a:avLst/>
            <a:gdLst>
              <a:gd name="connsiteX0" fmla="*/ 0 w 1810384"/>
              <a:gd name="connsiteY0" fmla="*/ 301737 h 1810384"/>
              <a:gd name="connsiteX1" fmla="*/ 88377 w 1810384"/>
              <a:gd name="connsiteY1" fmla="*/ 88377 h 1810384"/>
              <a:gd name="connsiteX2" fmla="*/ 301737 w 1810384"/>
              <a:gd name="connsiteY2" fmla="*/ 1 h 1810384"/>
              <a:gd name="connsiteX3" fmla="*/ 1508647 w 1810384"/>
              <a:gd name="connsiteY3" fmla="*/ 0 h 1810384"/>
              <a:gd name="connsiteX4" fmla="*/ 1722007 w 1810384"/>
              <a:gd name="connsiteY4" fmla="*/ 88377 h 1810384"/>
              <a:gd name="connsiteX5" fmla="*/ 1810383 w 1810384"/>
              <a:gd name="connsiteY5" fmla="*/ 301737 h 1810384"/>
              <a:gd name="connsiteX6" fmla="*/ 1810384 w 1810384"/>
              <a:gd name="connsiteY6" fmla="*/ 1508647 h 1810384"/>
              <a:gd name="connsiteX7" fmla="*/ 1722007 w 1810384"/>
              <a:gd name="connsiteY7" fmla="*/ 1722007 h 1810384"/>
              <a:gd name="connsiteX8" fmla="*/ 1508647 w 1810384"/>
              <a:gd name="connsiteY8" fmla="*/ 1810384 h 1810384"/>
              <a:gd name="connsiteX9" fmla="*/ 301737 w 1810384"/>
              <a:gd name="connsiteY9" fmla="*/ 1810384 h 1810384"/>
              <a:gd name="connsiteX10" fmla="*/ 88377 w 1810384"/>
              <a:gd name="connsiteY10" fmla="*/ 1722007 h 1810384"/>
              <a:gd name="connsiteX11" fmla="*/ 0 w 1810384"/>
              <a:gd name="connsiteY11" fmla="*/ 1508647 h 1810384"/>
              <a:gd name="connsiteX12" fmla="*/ 0 w 1810384"/>
              <a:gd name="connsiteY12" fmla="*/ 301737 h 181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0384" h="1810384">
                <a:moveTo>
                  <a:pt x="0" y="301737"/>
                </a:moveTo>
                <a:cubicBezTo>
                  <a:pt x="0" y="221711"/>
                  <a:pt x="31790" y="144963"/>
                  <a:pt x="88377" y="88377"/>
                </a:cubicBezTo>
                <a:cubicBezTo>
                  <a:pt x="144964" y="31790"/>
                  <a:pt x="221712" y="0"/>
                  <a:pt x="301737" y="1"/>
                </a:cubicBezTo>
                <a:lnTo>
                  <a:pt x="1508647" y="0"/>
                </a:lnTo>
                <a:cubicBezTo>
                  <a:pt x="1588673" y="0"/>
                  <a:pt x="1665421" y="31790"/>
                  <a:pt x="1722007" y="88377"/>
                </a:cubicBezTo>
                <a:cubicBezTo>
                  <a:pt x="1778594" y="144964"/>
                  <a:pt x="1810384" y="221712"/>
                  <a:pt x="1810383" y="301737"/>
                </a:cubicBezTo>
                <a:cubicBezTo>
                  <a:pt x="1810383" y="704040"/>
                  <a:pt x="1810384" y="1106344"/>
                  <a:pt x="1810384" y="1508647"/>
                </a:cubicBezTo>
                <a:cubicBezTo>
                  <a:pt x="1810384" y="1588673"/>
                  <a:pt x="1778594" y="1665421"/>
                  <a:pt x="1722007" y="1722007"/>
                </a:cubicBezTo>
                <a:cubicBezTo>
                  <a:pt x="1665420" y="1778594"/>
                  <a:pt x="1588672" y="1810384"/>
                  <a:pt x="1508647" y="1810384"/>
                </a:cubicBezTo>
                <a:lnTo>
                  <a:pt x="301737" y="1810384"/>
                </a:lnTo>
                <a:cubicBezTo>
                  <a:pt x="221711" y="1810384"/>
                  <a:pt x="144963" y="1778594"/>
                  <a:pt x="88377" y="1722007"/>
                </a:cubicBezTo>
                <a:cubicBezTo>
                  <a:pt x="31790" y="1665420"/>
                  <a:pt x="0" y="1588672"/>
                  <a:pt x="0" y="1508647"/>
                </a:cubicBezTo>
                <a:lnTo>
                  <a:pt x="0" y="301737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2">
              <a:hueOff val="3177232"/>
              <a:satOff val="6500"/>
              <a:lumOff val="248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716" tIns="141716" rIns="141716" bIns="14171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</a:rPr>
              <a:t>RATIONAL RESEARCH</a:t>
            </a:r>
            <a:endParaRPr lang="en-US" sz="1400" b="1" kern="12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>
                <a:solidFill>
                  <a:schemeClr val="bg1">
                    <a:lumMod val="75000"/>
                  </a:schemeClr>
                </a:solidFill>
              </a:rPr>
              <a:t>We know what we do not know: this is what normal research is directed</a:t>
            </a:r>
            <a:endParaRPr lang="en-US" sz="1400" kern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9" name="Puolivapaa piirto 18"/>
          <p:cNvSpPr/>
          <p:nvPr/>
        </p:nvSpPr>
        <p:spPr>
          <a:xfrm>
            <a:off x="1577962" y="2784396"/>
            <a:ext cx="1810384" cy="1357788"/>
          </a:xfrm>
          <a:custGeom>
            <a:avLst/>
            <a:gdLst>
              <a:gd name="connsiteX0" fmla="*/ 0 w 1810384"/>
              <a:gd name="connsiteY0" fmla="*/ 301737 h 1810384"/>
              <a:gd name="connsiteX1" fmla="*/ 88377 w 1810384"/>
              <a:gd name="connsiteY1" fmla="*/ 88377 h 1810384"/>
              <a:gd name="connsiteX2" fmla="*/ 301737 w 1810384"/>
              <a:gd name="connsiteY2" fmla="*/ 1 h 1810384"/>
              <a:gd name="connsiteX3" fmla="*/ 1508647 w 1810384"/>
              <a:gd name="connsiteY3" fmla="*/ 0 h 1810384"/>
              <a:gd name="connsiteX4" fmla="*/ 1722007 w 1810384"/>
              <a:gd name="connsiteY4" fmla="*/ 88377 h 1810384"/>
              <a:gd name="connsiteX5" fmla="*/ 1810383 w 1810384"/>
              <a:gd name="connsiteY5" fmla="*/ 301737 h 1810384"/>
              <a:gd name="connsiteX6" fmla="*/ 1810384 w 1810384"/>
              <a:gd name="connsiteY6" fmla="*/ 1508647 h 1810384"/>
              <a:gd name="connsiteX7" fmla="*/ 1722007 w 1810384"/>
              <a:gd name="connsiteY7" fmla="*/ 1722007 h 1810384"/>
              <a:gd name="connsiteX8" fmla="*/ 1508647 w 1810384"/>
              <a:gd name="connsiteY8" fmla="*/ 1810384 h 1810384"/>
              <a:gd name="connsiteX9" fmla="*/ 301737 w 1810384"/>
              <a:gd name="connsiteY9" fmla="*/ 1810384 h 1810384"/>
              <a:gd name="connsiteX10" fmla="*/ 88377 w 1810384"/>
              <a:gd name="connsiteY10" fmla="*/ 1722007 h 1810384"/>
              <a:gd name="connsiteX11" fmla="*/ 0 w 1810384"/>
              <a:gd name="connsiteY11" fmla="*/ 1508647 h 1810384"/>
              <a:gd name="connsiteX12" fmla="*/ 0 w 1810384"/>
              <a:gd name="connsiteY12" fmla="*/ 301737 h 181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0384" h="1810384">
                <a:moveTo>
                  <a:pt x="0" y="301737"/>
                </a:moveTo>
                <a:cubicBezTo>
                  <a:pt x="0" y="221711"/>
                  <a:pt x="31790" y="144963"/>
                  <a:pt x="88377" y="88377"/>
                </a:cubicBezTo>
                <a:cubicBezTo>
                  <a:pt x="144964" y="31790"/>
                  <a:pt x="221712" y="0"/>
                  <a:pt x="301737" y="1"/>
                </a:cubicBezTo>
                <a:lnTo>
                  <a:pt x="1508647" y="0"/>
                </a:lnTo>
                <a:cubicBezTo>
                  <a:pt x="1588673" y="0"/>
                  <a:pt x="1665421" y="31790"/>
                  <a:pt x="1722007" y="88377"/>
                </a:cubicBezTo>
                <a:cubicBezTo>
                  <a:pt x="1778594" y="144964"/>
                  <a:pt x="1810384" y="221712"/>
                  <a:pt x="1810383" y="301737"/>
                </a:cubicBezTo>
                <a:cubicBezTo>
                  <a:pt x="1810383" y="704040"/>
                  <a:pt x="1810384" y="1106344"/>
                  <a:pt x="1810384" y="1508647"/>
                </a:cubicBezTo>
                <a:cubicBezTo>
                  <a:pt x="1810384" y="1588673"/>
                  <a:pt x="1778594" y="1665421"/>
                  <a:pt x="1722007" y="1722007"/>
                </a:cubicBezTo>
                <a:cubicBezTo>
                  <a:pt x="1665420" y="1778594"/>
                  <a:pt x="1588672" y="1810384"/>
                  <a:pt x="1508647" y="1810384"/>
                </a:cubicBezTo>
                <a:lnTo>
                  <a:pt x="301737" y="1810384"/>
                </a:lnTo>
                <a:cubicBezTo>
                  <a:pt x="221711" y="1810384"/>
                  <a:pt x="144963" y="1778594"/>
                  <a:pt x="88377" y="1722007"/>
                </a:cubicBezTo>
                <a:cubicBezTo>
                  <a:pt x="31790" y="1665420"/>
                  <a:pt x="0" y="1588672"/>
                  <a:pt x="0" y="1508647"/>
                </a:cubicBezTo>
                <a:lnTo>
                  <a:pt x="0" y="301737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2">
              <a:hueOff val="6354464"/>
              <a:satOff val="13001"/>
              <a:lumOff val="496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716" tIns="141716" rIns="141716" bIns="14171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</a:rPr>
              <a:t>SILENT KNOWLEDGE</a:t>
            </a:r>
            <a:endParaRPr lang="en-US" sz="1400" b="1" kern="12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>
                <a:solidFill>
                  <a:schemeClr val="bg1">
                    <a:lumMod val="75000"/>
                  </a:schemeClr>
                </a:solidFill>
              </a:rPr>
              <a:t>We do not know what we know: Silent knowledge, important all organizations</a:t>
            </a:r>
            <a:endParaRPr lang="en-US" sz="1400" kern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Puolivapaa piirto 19"/>
          <p:cNvSpPr/>
          <p:nvPr/>
        </p:nvSpPr>
        <p:spPr>
          <a:xfrm>
            <a:off x="3705164" y="2784396"/>
            <a:ext cx="1810384" cy="1357788"/>
          </a:xfrm>
          <a:custGeom>
            <a:avLst/>
            <a:gdLst>
              <a:gd name="connsiteX0" fmla="*/ 0 w 1810384"/>
              <a:gd name="connsiteY0" fmla="*/ 301737 h 1810384"/>
              <a:gd name="connsiteX1" fmla="*/ 88377 w 1810384"/>
              <a:gd name="connsiteY1" fmla="*/ 88377 h 1810384"/>
              <a:gd name="connsiteX2" fmla="*/ 301737 w 1810384"/>
              <a:gd name="connsiteY2" fmla="*/ 1 h 1810384"/>
              <a:gd name="connsiteX3" fmla="*/ 1508647 w 1810384"/>
              <a:gd name="connsiteY3" fmla="*/ 0 h 1810384"/>
              <a:gd name="connsiteX4" fmla="*/ 1722007 w 1810384"/>
              <a:gd name="connsiteY4" fmla="*/ 88377 h 1810384"/>
              <a:gd name="connsiteX5" fmla="*/ 1810383 w 1810384"/>
              <a:gd name="connsiteY5" fmla="*/ 301737 h 1810384"/>
              <a:gd name="connsiteX6" fmla="*/ 1810384 w 1810384"/>
              <a:gd name="connsiteY6" fmla="*/ 1508647 h 1810384"/>
              <a:gd name="connsiteX7" fmla="*/ 1722007 w 1810384"/>
              <a:gd name="connsiteY7" fmla="*/ 1722007 h 1810384"/>
              <a:gd name="connsiteX8" fmla="*/ 1508647 w 1810384"/>
              <a:gd name="connsiteY8" fmla="*/ 1810384 h 1810384"/>
              <a:gd name="connsiteX9" fmla="*/ 301737 w 1810384"/>
              <a:gd name="connsiteY9" fmla="*/ 1810384 h 1810384"/>
              <a:gd name="connsiteX10" fmla="*/ 88377 w 1810384"/>
              <a:gd name="connsiteY10" fmla="*/ 1722007 h 1810384"/>
              <a:gd name="connsiteX11" fmla="*/ 0 w 1810384"/>
              <a:gd name="connsiteY11" fmla="*/ 1508647 h 1810384"/>
              <a:gd name="connsiteX12" fmla="*/ 0 w 1810384"/>
              <a:gd name="connsiteY12" fmla="*/ 301737 h 181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0384" h="1810384">
                <a:moveTo>
                  <a:pt x="0" y="301737"/>
                </a:moveTo>
                <a:cubicBezTo>
                  <a:pt x="0" y="221711"/>
                  <a:pt x="31790" y="144963"/>
                  <a:pt x="88377" y="88377"/>
                </a:cubicBezTo>
                <a:cubicBezTo>
                  <a:pt x="144964" y="31790"/>
                  <a:pt x="221712" y="0"/>
                  <a:pt x="301737" y="1"/>
                </a:cubicBezTo>
                <a:lnTo>
                  <a:pt x="1508647" y="0"/>
                </a:lnTo>
                <a:cubicBezTo>
                  <a:pt x="1588673" y="0"/>
                  <a:pt x="1665421" y="31790"/>
                  <a:pt x="1722007" y="88377"/>
                </a:cubicBezTo>
                <a:cubicBezTo>
                  <a:pt x="1778594" y="144964"/>
                  <a:pt x="1810384" y="221712"/>
                  <a:pt x="1810383" y="301737"/>
                </a:cubicBezTo>
                <a:cubicBezTo>
                  <a:pt x="1810383" y="704040"/>
                  <a:pt x="1810384" y="1106344"/>
                  <a:pt x="1810384" y="1508647"/>
                </a:cubicBezTo>
                <a:cubicBezTo>
                  <a:pt x="1810384" y="1588673"/>
                  <a:pt x="1778594" y="1665421"/>
                  <a:pt x="1722007" y="1722007"/>
                </a:cubicBezTo>
                <a:cubicBezTo>
                  <a:pt x="1665420" y="1778594"/>
                  <a:pt x="1588672" y="1810384"/>
                  <a:pt x="1508647" y="1810384"/>
                </a:cubicBezTo>
                <a:lnTo>
                  <a:pt x="301737" y="1810384"/>
                </a:lnTo>
                <a:cubicBezTo>
                  <a:pt x="221711" y="1810384"/>
                  <a:pt x="144963" y="1778594"/>
                  <a:pt x="88377" y="1722007"/>
                </a:cubicBezTo>
                <a:cubicBezTo>
                  <a:pt x="31790" y="1665420"/>
                  <a:pt x="0" y="1588672"/>
                  <a:pt x="0" y="1508647"/>
                </a:cubicBezTo>
                <a:lnTo>
                  <a:pt x="0" y="301737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2">
              <a:hueOff val="9531695"/>
              <a:satOff val="19501"/>
              <a:lumOff val="745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716" tIns="141716" rIns="141716" bIns="14171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 smtClean="0">
                <a:solidFill>
                  <a:schemeClr val="tx1"/>
                </a:solidFill>
              </a:rPr>
              <a:t>SOURCE OF RADICAL CHANGE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kern="1200" dirty="0" smtClean="0">
                <a:solidFill>
                  <a:schemeClr val="tx1"/>
                </a:solidFill>
              </a:rPr>
              <a:t>We do not know what we do not know: 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>
                <a:solidFill>
                  <a:schemeClr val="tx1"/>
                </a:solidFill>
              </a:rPr>
              <a:t>this is the area where danger and possibilities come from!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71360" y="721529"/>
            <a:ext cx="255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dirty="0" err="1" smtClean="0">
                <a:solidFill>
                  <a:schemeClr val="bg1">
                    <a:lumMod val="95000"/>
                  </a:schemeClr>
                </a:solidFill>
              </a:rPr>
              <a:t>Things</a:t>
            </a:r>
            <a:r>
              <a:rPr lang="fi-FI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bg1">
                    <a:lumMod val="95000"/>
                  </a:schemeClr>
                </a:solidFill>
              </a:rPr>
              <a:t>we</a:t>
            </a:r>
            <a:r>
              <a:rPr lang="fi-FI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bg1">
                    <a:lumMod val="95000"/>
                  </a:schemeClr>
                </a:solidFill>
              </a:rPr>
              <a:t>think</a:t>
            </a:r>
            <a:r>
              <a:rPr lang="fi-FI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bg1">
                    <a:lumMod val="95000"/>
                  </a:schemeClr>
                </a:solidFill>
              </a:rPr>
              <a:t>we</a:t>
            </a:r>
            <a:r>
              <a:rPr lang="fi-FI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bg1">
                    <a:lumMod val="95000"/>
                  </a:schemeClr>
                </a:solidFill>
              </a:rPr>
              <a:t>know</a:t>
            </a:r>
            <a:endParaRPr lang="fi-FI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46193" y="2362628"/>
            <a:ext cx="2203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err="1" smtClean="0">
                <a:solidFill>
                  <a:schemeClr val="bg1">
                    <a:lumMod val="95000"/>
                  </a:schemeClr>
                </a:solidFill>
              </a:rPr>
              <a:t>Things</a:t>
            </a:r>
            <a:r>
              <a:rPr lang="fi-FI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bg1">
                    <a:lumMod val="95000"/>
                  </a:schemeClr>
                </a:solidFill>
              </a:rPr>
              <a:t>we</a:t>
            </a:r>
            <a:r>
              <a:rPr lang="fi-FI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bg1">
                    <a:lumMod val="95000"/>
                  </a:schemeClr>
                </a:solidFill>
              </a:rPr>
              <a:t>actually</a:t>
            </a:r>
            <a:r>
              <a:rPr lang="fi-FI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bg1">
                    <a:lumMod val="95000"/>
                  </a:schemeClr>
                </a:solidFill>
              </a:rPr>
              <a:t>do</a:t>
            </a:r>
            <a:r>
              <a:rPr lang="fi-FI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bg1">
                    <a:lumMod val="95000"/>
                  </a:schemeClr>
                </a:solidFill>
              </a:rPr>
              <a:t>not</a:t>
            </a:r>
            <a:r>
              <a:rPr lang="fi-FI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bg1">
                    <a:lumMod val="95000"/>
                  </a:schemeClr>
                </a:solidFill>
              </a:rPr>
              <a:t>know</a:t>
            </a:r>
            <a:endParaRPr lang="fi-FI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37517" y="4367276"/>
            <a:ext cx="3218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dirty="0" err="1" smtClean="0">
                <a:solidFill>
                  <a:schemeClr val="bg1">
                    <a:lumMod val="95000"/>
                  </a:schemeClr>
                </a:solidFill>
              </a:rPr>
              <a:t>Things</a:t>
            </a:r>
            <a:r>
              <a:rPr lang="fi-FI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bg1">
                    <a:lumMod val="95000"/>
                  </a:schemeClr>
                </a:solidFill>
              </a:rPr>
              <a:t>we</a:t>
            </a:r>
            <a:r>
              <a:rPr lang="fi-FI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bg1">
                    <a:lumMod val="95000"/>
                  </a:schemeClr>
                </a:solidFill>
              </a:rPr>
              <a:t>think</a:t>
            </a:r>
            <a:r>
              <a:rPr lang="fi-FI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bg1">
                    <a:lumMod val="95000"/>
                  </a:schemeClr>
                </a:solidFill>
              </a:rPr>
              <a:t>we</a:t>
            </a:r>
            <a:r>
              <a:rPr lang="fi-FI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bg1">
                    <a:lumMod val="95000"/>
                  </a:schemeClr>
                </a:solidFill>
              </a:rPr>
              <a:t>do</a:t>
            </a:r>
            <a:r>
              <a:rPr lang="fi-FI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bg1">
                    <a:lumMod val="95000"/>
                  </a:schemeClr>
                </a:solidFill>
              </a:rPr>
              <a:t>not</a:t>
            </a:r>
            <a:r>
              <a:rPr lang="fi-FI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bg1">
                    <a:lumMod val="95000"/>
                  </a:schemeClr>
                </a:solidFill>
              </a:rPr>
              <a:t>know</a:t>
            </a:r>
            <a:endParaRPr lang="fi-FI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258" y="2301333"/>
            <a:ext cx="1432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err="1" smtClean="0">
                <a:solidFill>
                  <a:schemeClr val="bg1">
                    <a:lumMod val="95000"/>
                  </a:schemeClr>
                </a:solidFill>
              </a:rPr>
              <a:t>Things</a:t>
            </a:r>
            <a:r>
              <a:rPr lang="fi-FI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bg1">
                    <a:lumMod val="95000"/>
                  </a:schemeClr>
                </a:solidFill>
              </a:rPr>
              <a:t>we</a:t>
            </a:r>
            <a:r>
              <a:rPr lang="fi-FI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bg1">
                    <a:lumMod val="95000"/>
                  </a:schemeClr>
                </a:solidFill>
              </a:rPr>
              <a:t>actually</a:t>
            </a:r>
            <a:r>
              <a:rPr lang="fi-FI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bg1">
                    <a:lumMod val="95000"/>
                  </a:schemeClr>
                </a:solidFill>
              </a:rPr>
              <a:t>know</a:t>
            </a:r>
            <a:endParaRPr lang="fi-FI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Ellipsi 11"/>
          <p:cNvSpPr/>
          <p:nvPr/>
        </p:nvSpPr>
        <p:spPr>
          <a:xfrm>
            <a:off x="3395548" y="2538323"/>
            <a:ext cx="2376264" cy="172819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kehys 12"/>
          <p:cNvSpPr txBox="1"/>
          <p:nvPr/>
        </p:nvSpPr>
        <p:spPr>
          <a:xfrm>
            <a:off x="6151391" y="2874925"/>
            <a:ext cx="2267743" cy="175432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fi-FI" b="1" i="1" dirty="0" err="1" smtClean="0">
                <a:solidFill>
                  <a:schemeClr val="bg1"/>
                </a:solidFill>
              </a:rPr>
              <a:t>Content</a:t>
            </a:r>
            <a:r>
              <a:rPr lang="fi-FI" b="1" i="1" dirty="0" smtClean="0">
                <a:solidFill>
                  <a:schemeClr val="bg1"/>
                </a:solidFill>
              </a:rPr>
              <a:t> </a:t>
            </a:r>
            <a:r>
              <a:rPr lang="fi-FI" b="1" i="1" dirty="0" err="1" smtClean="0">
                <a:solidFill>
                  <a:schemeClr val="bg1"/>
                </a:solidFill>
              </a:rPr>
              <a:t>Probe</a:t>
            </a:r>
            <a:r>
              <a:rPr lang="fi-FI" b="1" i="1" dirty="0" smtClean="0">
                <a:solidFill>
                  <a:schemeClr val="bg1"/>
                </a:solidFill>
              </a:rPr>
              <a:t> is a </a:t>
            </a:r>
            <a:r>
              <a:rPr lang="fi-FI" b="1" i="1" dirty="0" err="1" smtClean="0">
                <a:solidFill>
                  <a:schemeClr val="bg1"/>
                </a:solidFill>
              </a:rPr>
              <a:t>special</a:t>
            </a:r>
            <a:r>
              <a:rPr lang="fi-FI" b="1" i="1" dirty="0" smtClean="0">
                <a:solidFill>
                  <a:schemeClr val="bg1"/>
                </a:solidFill>
              </a:rPr>
              <a:t> </a:t>
            </a:r>
            <a:r>
              <a:rPr lang="fi-FI" b="1" i="1" dirty="0" err="1" smtClean="0">
                <a:solidFill>
                  <a:schemeClr val="bg1"/>
                </a:solidFill>
              </a:rPr>
              <a:t>method</a:t>
            </a:r>
            <a:r>
              <a:rPr lang="fi-FI" b="1" i="1" dirty="0" smtClean="0">
                <a:solidFill>
                  <a:schemeClr val="bg1"/>
                </a:solidFill>
              </a:rPr>
              <a:t> to </a:t>
            </a:r>
            <a:r>
              <a:rPr lang="fi-FI" b="1" i="1" dirty="0" err="1" smtClean="0">
                <a:solidFill>
                  <a:schemeClr val="bg1"/>
                </a:solidFill>
              </a:rPr>
              <a:t>attack</a:t>
            </a:r>
            <a:r>
              <a:rPr lang="fi-FI" b="1" i="1" dirty="0" smtClean="0">
                <a:solidFill>
                  <a:schemeClr val="bg1"/>
                </a:solidFill>
              </a:rPr>
              <a:t> </a:t>
            </a:r>
            <a:r>
              <a:rPr lang="fi-FI" b="1" i="1" dirty="0" err="1" smtClean="0">
                <a:solidFill>
                  <a:schemeClr val="bg1"/>
                </a:solidFill>
              </a:rPr>
              <a:t>this</a:t>
            </a:r>
            <a:r>
              <a:rPr lang="fi-FI" b="1" i="1" dirty="0" smtClean="0">
                <a:solidFill>
                  <a:schemeClr val="bg1"/>
                </a:solidFill>
              </a:rPr>
              <a:t> </a:t>
            </a:r>
            <a:r>
              <a:rPr lang="fi-FI" b="1" i="1" dirty="0" err="1" smtClean="0">
                <a:solidFill>
                  <a:schemeClr val="bg1"/>
                </a:solidFill>
              </a:rPr>
              <a:t>challenge</a:t>
            </a:r>
            <a:r>
              <a:rPr lang="fi-FI" b="1" i="1" dirty="0" smtClean="0">
                <a:solidFill>
                  <a:schemeClr val="bg1"/>
                </a:solidFill>
              </a:rPr>
              <a:t> </a:t>
            </a:r>
            <a:r>
              <a:rPr lang="fi-FI" b="1" i="1" dirty="0" err="1" smtClean="0">
                <a:solidFill>
                  <a:schemeClr val="bg1"/>
                </a:solidFill>
              </a:rPr>
              <a:t>by</a:t>
            </a:r>
            <a:r>
              <a:rPr lang="fi-FI" b="1" i="1" dirty="0" smtClean="0">
                <a:solidFill>
                  <a:schemeClr val="bg1"/>
                </a:solidFill>
              </a:rPr>
              <a:t> </a:t>
            </a:r>
            <a:r>
              <a:rPr lang="fi-FI" b="1" i="1" dirty="0" err="1" smtClean="0">
                <a:solidFill>
                  <a:schemeClr val="bg1"/>
                </a:solidFill>
              </a:rPr>
              <a:t>content</a:t>
            </a:r>
            <a:r>
              <a:rPr lang="fi-FI" b="1" i="1" dirty="0" smtClean="0">
                <a:solidFill>
                  <a:schemeClr val="bg1"/>
                </a:solidFill>
              </a:rPr>
              <a:t> </a:t>
            </a:r>
            <a:r>
              <a:rPr lang="fi-FI" b="1" i="1" dirty="0" err="1" smtClean="0">
                <a:solidFill>
                  <a:schemeClr val="bg1"/>
                </a:solidFill>
              </a:rPr>
              <a:t>makers</a:t>
            </a:r>
            <a:r>
              <a:rPr lang="fi-FI" b="1" i="1" dirty="0" smtClean="0">
                <a:solidFill>
                  <a:schemeClr val="bg1"/>
                </a:solidFill>
              </a:rPr>
              <a:t> and </a:t>
            </a:r>
            <a:r>
              <a:rPr lang="fi-FI" b="1" i="1" dirty="0" err="1" smtClean="0">
                <a:solidFill>
                  <a:schemeClr val="bg1"/>
                </a:solidFill>
              </a:rPr>
              <a:t>designers</a:t>
            </a:r>
            <a:r>
              <a:rPr lang="fi-FI" b="1" i="1" dirty="0" smtClean="0">
                <a:solidFill>
                  <a:schemeClr val="bg1"/>
                </a:solidFill>
              </a:rPr>
              <a:t>  </a:t>
            </a:r>
            <a:r>
              <a:rPr lang="fi-FI" b="1" i="1" dirty="0" err="1" smtClean="0">
                <a:solidFill>
                  <a:schemeClr val="bg1"/>
                </a:solidFill>
              </a:rPr>
              <a:t>themselves</a:t>
            </a:r>
            <a:endParaRPr lang="fi-FI" b="1" i="1" dirty="0" smtClean="0">
              <a:solidFill>
                <a:schemeClr val="bg1"/>
              </a:solidFill>
            </a:endParaRPr>
          </a:p>
        </p:txBody>
      </p:sp>
      <p:cxnSp>
        <p:nvCxnSpPr>
          <p:cNvPr id="15" name="Suora nuoliyhdysviiva 14"/>
          <p:cNvCxnSpPr/>
          <p:nvPr/>
        </p:nvCxnSpPr>
        <p:spPr>
          <a:xfrm flipH="1" flipV="1">
            <a:off x="5771812" y="3565170"/>
            <a:ext cx="379580" cy="19596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kstikehys 23"/>
          <p:cNvSpPr txBox="1"/>
          <p:nvPr/>
        </p:nvSpPr>
        <p:spPr>
          <a:xfrm>
            <a:off x="3636743" y="681153"/>
            <a:ext cx="3801041" cy="2092881"/>
          </a:xfrm>
          <a:prstGeom prst="rect">
            <a:avLst/>
          </a:prstGeom>
          <a:solidFill>
            <a:srgbClr val="F2F2F2">
              <a:alpha val="76863"/>
            </a:srgbClr>
          </a:solidFill>
        </p:spPr>
        <p:txBody>
          <a:bodyPr wrap="none" rtlCol="0">
            <a:spAutoFit/>
          </a:bodyPr>
          <a:lstStyle/>
          <a:p>
            <a:pPr>
              <a:buFont typeface="Symbol"/>
              <a:buChar char="Þ"/>
            </a:pPr>
            <a:r>
              <a:rPr lang="fi-FI" sz="1600" b="1" dirty="0" smtClean="0">
                <a:latin typeface="Yle Rg" pitchFamily="50" charset="0"/>
              </a:rPr>
              <a:t> </a:t>
            </a:r>
            <a:r>
              <a:rPr lang="fi-FI" sz="1600" b="1" dirty="0" err="1" smtClean="0">
                <a:latin typeface="Yle Rg" pitchFamily="50" charset="0"/>
              </a:rPr>
              <a:t>Audience</a:t>
            </a:r>
            <a:r>
              <a:rPr lang="fi-FI" sz="1600" b="1" dirty="0" smtClean="0">
                <a:latin typeface="Yle Rg" pitchFamily="50" charset="0"/>
              </a:rPr>
              <a:t> </a:t>
            </a:r>
            <a:r>
              <a:rPr lang="fi-FI" sz="1600" b="1" dirty="0" err="1" smtClean="0">
                <a:latin typeface="Yle Rg" pitchFamily="50" charset="0"/>
              </a:rPr>
              <a:t>understanding</a:t>
            </a:r>
            <a:endParaRPr lang="fi-FI" sz="1600" b="1" dirty="0" smtClean="0">
              <a:latin typeface="Yle Rg" pitchFamily="50" charset="0"/>
            </a:endParaRPr>
          </a:p>
          <a:p>
            <a:pPr>
              <a:buFont typeface="Symbol"/>
              <a:buChar char="Þ"/>
            </a:pPr>
            <a:r>
              <a:rPr lang="fi-FI" sz="1600" b="1" dirty="0" smtClean="0">
                <a:latin typeface="Yle Rg" pitchFamily="50" charset="0"/>
              </a:rPr>
              <a:t> </a:t>
            </a:r>
            <a:r>
              <a:rPr lang="fi-FI" sz="1600" b="1" dirty="0" err="1" smtClean="0">
                <a:latin typeface="Yle Rg" pitchFamily="50" charset="0"/>
              </a:rPr>
              <a:t>Observation</a:t>
            </a:r>
            <a:r>
              <a:rPr lang="fi-FI" sz="1600" b="1" dirty="0" smtClean="0">
                <a:latin typeface="Yle Rg" pitchFamily="50" charset="0"/>
              </a:rPr>
              <a:t> for fiction </a:t>
            </a:r>
            <a:r>
              <a:rPr lang="fi-FI" sz="1600" b="1" dirty="0" err="1" smtClean="0">
                <a:latin typeface="Yle Rg" pitchFamily="50" charset="0"/>
              </a:rPr>
              <a:t>or</a:t>
            </a:r>
            <a:r>
              <a:rPr lang="fi-FI" sz="1600" b="1" dirty="0" smtClean="0">
                <a:latin typeface="Yle Rg" pitchFamily="50" charset="0"/>
              </a:rPr>
              <a:t> </a:t>
            </a:r>
            <a:r>
              <a:rPr lang="fi-FI" sz="1600" b="1" dirty="0" err="1" smtClean="0">
                <a:latin typeface="Yle Rg" pitchFamily="50" charset="0"/>
              </a:rPr>
              <a:t>factual</a:t>
            </a:r>
            <a:endParaRPr lang="fi-FI" sz="1600" b="1" dirty="0" smtClean="0">
              <a:latin typeface="Yle Rg" pitchFamily="50" charset="0"/>
            </a:endParaRPr>
          </a:p>
          <a:p>
            <a:pPr>
              <a:buFont typeface="Symbol"/>
              <a:buChar char="Þ"/>
            </a:pPr>
            <a:r>
              <a:rPr lang="fi-FI" sz="1600" b="1" dirty="0" smtClean="0">
                <a:latin typeface="Yle Rg" pitchFamily="50" charset="0"/>
              </a:rPr>
              <a:t> </a:t>
            </a:r>
            <a:r>
              <a:rPr lang="fi-FI" sz="1600" b="1" dirty="0" err="1" smtClean="0">
                <a:latin typeface="Yle Rg" pitchFamily="50" charset="0"/>
              </a:rPr>
              <a:t>Plot</a:t>
            </a:r>
            <a:r>
              <a:rPr lang="fi-FI" sz="1600" b="1" dirty="0" smtClean="0">
                <a:latin typeface="Yle Rg" pitchFamily="50" charset="0"/>
              </a:rPr>
              <a:t> and </a:t>
            </a:r>
            <a:r>
              <a:rPr lang="fi-FI" sz="1600" b="1" dirty="0" err="1" smtClean="0">
                <a:latin typeface="Yle Rg" pitchFamily="50" charset="0"/>
              </a:rPr>
              <a:t>story</a:t>
            </a:r>
            <a:r>
              <a:rPr lang="fi-FI" sz="1600" b="1" dirty="0" smtClean="0">
                <a:latin typeface="Yle Rg" pitchFamily="50" charset="0"/>
              </a:rPr>
              <a:t> </a:t>
            </a:r>
            <a:r>
              <a:rPr lang="fi-FI" sz="1600" b="1" dirty="0" err="1" smtClean="0">
                <a:latin typeface="Yle Rg" pitchFamily="50" charset="0"/>
              </a:rPr>
              <a:t>developement</a:t>
            </a:r>
            <a:endParaRPr lang="fi-FI" sz="1600" b="1" dirty="0" smtClean="0">
              <a:latin typeface="Yle Rg" pitchFamily="50" charset="0"/>
            </a:endParaRPr>
          </a:p>
          <a:p>
            <a:pPr>
              <a:buFont typeface="Symbol"/>
              <a:buChar char="Þ"/>
            </a:pPr>
            <a:r>
              <a:rPr lang="fi-FI" sz="1600" b="1" dirty="0" smtClean="0">
                <a:latin typeface="Yle Rg" pitchFamily="50" charset="0"/>
              </a:rPr>
              <a:t> </a:t>
            </a:r>
            <a:r>
              <a:rPr lang="fi-FI" sz="1600" b="1" dirty="0" err="1" smtClean="0">
                <a:latin typeface="Yle Rg" pitchFamily="50" charset="0"/>
              </a:rPr>
              <a:t>Character</a:t>
            </a:r>
            <a:r>
              <a:rPr lang="fi-FI" sz="1600" b="1" dirty="0" smtClean="0">
                <a:latin typeface="Yle Rg" pitchFamily="50" charset="0"/>
              </a:rPr>
              <a:t> </a:t>
            </a:r>
            <a:r>
              <a:rPr lang="fi-FI" sz="1600" b="1" dirty="0" err="1" smtClean="0">
                <a:latin typeface="Yle Rg" pitchFamily="50" charset="0"/>
              </a:rPr>
              <a:t>creation</a:t>
            </a:r>
            <a:endParaRPr lang="fi-FI" sz="1600" b="1" dirty="0" smtClean="0">
              <a:latin typeface="Yle Rg" pitchFamily="50" charset="0"/>
            </a:endParaRPr>
          </a:p>
          <a:p>
            <a:pPr>
              <a:buFont typeface="Symbol"/>
              <a:buChar char="Þ"/>
            </a:pPr>
            <a:r>
              <a:rPr lang="fi-FI" sz="1600" b="1" dirty="0" smtClean="0">
                <a:latin typeface="Yle Rg" pitchFamily="50" charset="0"/>
              </a:rPr>
              <a:t> </a:t>
            </a:r>
            <a:r>
              <a:rPr lang="fi-FI" sz="1600" b="1" dirty="0" err="1" smtClean="0">
                <a:latin typeface="Yle Rg" pitchFamily="50" charset="0"/>
              </a:rPr>
              <a:t>Production</a:t>
            </a:r>
            <a:r>
              <a:rPr lang="fi-FI" sz="1600" b="1" dirty="0" smtClean="0">
                <a:latin typeface="Yle Rg" pitchFamily="50" charset="0"/>
              </a:rPr>
              <a:t> design</a:t>
            </a:r>
          </a:p>
          <a:p>
            <a:pPr>
              <a:buFont typeface="Symbol"/>
              <a:buChar char="Þ"/>
            </a:pPr>
            <a:r>
              <a:rPr lang="fi-FI" sz="1600" b="1" dirty="0" smtClean="0">
                <a:latin typeface="Yle Rg" pitchFamily="50" charset="0"/>
              </a:rPr>
              <a:t> Building </a:t>
            </a:r>
            <a:r>
              <a:rPr lang="fi-FI" sz="1600" b="1" dirty="0" err="1" smtClean="0">
                <a:latin typeface="Yle Rg" pitchFamily="50" charset="0"/>
              </a:rPr>
              <a:t>audiovisual</a:t>
            </a:r>
            <a:r>
              <a:rPr lang="fi-FI" sz="1600" b="1" dirty="0" smtClean="0">
                <a:latin typeface="Yle Rg" pitchFamily="50" charset="0"/>
              </a:rPr>
              <a:t> </a:t>
            </a:r>
            <a:r>
              <a:rPr lang="fi-FI" sz="1600" b="1" dirty="0" err="1" smtClean="0">
                <a:latin typeface="Yle Rg" pitchFamily="50" charset="0"/>
              </a:rPr>
              <a:t>style</a:t>
            </a:r>
            <a:endParaRPr lang="fi-FI" sz="1600" b="1" dirty="0" smtClean="0">
              <a:latin typeface="Yle Rg" pitchFamily="50" charset="0"/>
            </a:endParaRPr>
          </a:p>
          <a:p>
            <a:pPr>
              <a:buFont typeface="Symbol"/>
              <a:buChar char="Þ"/>
            </a:pPr>
            <a:r>
              <a:rPr lang="fi-FI" sz="1600" b="1" dirty="0" smtClean="0">
                <a:latin typeface="Yle Rg" pitchFamily="50" charset="0"/>
              </a:rPr>
              <a:t> </a:t>
            </a:r>
            <a:r>
              <a:rPr lang="fi-FI" sz="1600" b="1" dirty="0" err="1" smtClean="0">
                <a:latin typeface="Yle Rg" pitchFamily="50" charset="0"/>
              </a:rPr>
              <a:t>making</a:t>
            </a:r>
            <a:r>
              <a:rPr lang="fi-FI" sz="1600" b="1" dirty="0" smtClean="0">
                <a:latin typeface="Yle Rg" pitchFamily="50" charset="0"/>
              </a:rPr>
              <a:t> </a:t>
            </a:r>
            <a:r>
              <a:rPr lang="fi-FI" sz="1600" b="1" dirty="0" err="1" smtClean="0">
                <a:latin typeface="Yle Rg" pitchFamily="50" charset="0"/>
              </a:rPr>
              <a:t>content</a:t>
            </a:r>
            <a:r>
              <a:rPr lang="fi-FI" sz="1600" b="1" dirty="0" smtClean="0">
                <a:latin typeface="Yle Rg" pitchFamily="50" charset="0"/>
              </a:rPr>
              <a:t> – for </a:t>
            </a:r>
            <a:r>
              <a:rPr lang="fi-FI" sz="1600" b="1" dirty="0" err="1" smtClean="0">
                <a:latin typeface="Yle Rg" pitchFamily="50" charset="0"/>
              </a:rPr>
              <a:t>what</a:t>
            </a:r>
            <a:r>
              <a:rPr lang="fi-FI" sz="1600" b="1" dirty="0" smtClean="0">
                <a:latin typeface="Yle Rg" pitchFamily="50" charset="0"/>
              </a:rPr>
              <a:t> </a:t>
            </a:r>
            <a:r>
              <a:rPr lang="fi-FI" sz="1600" b="1" dirty="0" err="1" smtClean="0">
                <a:latin typeface="Yle Rg" pitchFamily="50" charset="0"/>
              </a:rPr>
              <a:t>device</a:t>
            </a:r>
            <a:r>
              <a:rPr lang="fi-FI" sz="1600" b="1" dirty="0" smtClean="0">
                <a:latin typeface="Yle Rg" pitchFamily="50" charset="0"/>
              </a:rPr>
              <a:t>?</a:t>
            </a:r>
          </a:p>
          <a:p>
            <a:pPr>
              <a:buFont typeface="Symbol"/>
              <a:buChar char="Þ"/>
            </a:pPr>
            <a:r>
              <a:rPr lang="fi-FI" sz="1600" b="1" dirty="0" smtClean="0">
                <a:latin typeface="Yle Rg" pitchFamily="50" charset="0"/>
              </a:rPr>
              <a:t> </a:t>
            </a:r>
            <a:r>
              <a:rPr lang="fi-FI" sz="1600" b="1" dirty="0" err="1" smtClean="0">
                <a:latin typeface="Yle Rg" pitchFamily="50" charset="0"/>
              </a:rPr>
              <a:t>making</a:t>
            </a:r>
            <a:r>
              <a:rPr lang="fi-FI" sz="1600" b="1" dirty="0" smtClean="0">
                <a:latin typeface="Yle Rg" pitchFamily="50" charset="0"/>
              </a:rPr>
              <a:t> </a:t>
            </a:r>
            <a:r>
              <a:rPr lang="fi-FI" sz="1600" b="1" dirty="0" err="1" smtClean="0">
                <a:latin typeface="Yle Rg" pitchFamily="50" charset="0"/>
              </a:rPr>
              <a:t>content</a:t>
            </a:r>
            <a:r>
              <a:rPr lang="fi-FI" sz="1600" b="1" dirty="0" smtClean="0">
                <a:latin typeface="Yle Rg" pitchFamily="50" charset="0"/>
              </a:rPr>
              <a:t> – for </a:t>
            </a:r>
            <a:r>
              <a:rPr lang="fi-FI" sz="1600" b="1" dirty="0" err="1" smtClean="0">
                <a:latin typeface="Yle Rg" pitchFamily="50" charset="0"/>
              </a:rPr>
              <a:t>what</a:t>
            </a:r>
            <a:r>
              <a:rPr lang="fi-FI" sz="1600" b="1" dirty="0" smtClean="0">
                <a:latin typeface="Yle Rg" pitchFamily="50" charset="0"/>
              </a:rPr>
              <a:t> </a:t>
            </a:r>
            <a:r>
              <a:rPr lang="fi-FI" sz="1600" b="1" dirty="0" err="1" smtClean="0">
                <a:latin typeface="Yle Rg" pitchFamily="50" charset="0"/>
              </a:rPr>
              <a:t>usage</a:t>
            </a:r>
            <a:r>
              <a:rPr lang="fi-FI" b="1" dirty="0" smtClean="0"/>
              <a:t>?</a:t>
            </a:r>
            <a:endParaRPr lang="fi-FI" b="1" dirty="0"/>
          </a:p>
        </p:txBody>
      </p:sp>
    </p:spTree>
    <p:extLst>
      <p:ext uri="{BB962C8B-B14F-4D97-AF65-F5344CB8AC3E}">
        <p14:creationId xmlns="" xmlns:p14="http://schemas.microsoft.com/office/powerpoint/2010/main" val="285700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oli vasemmalle ja oikealle 3"/>
          <p:cNvSpPr/>
          <p:nvPr/>
        </p:nvSpPr>
        <p:spPr>
          <a:xfrm>
            <a:off x="467544" y="2139702"/>
            <a:ext cx="8064896" cy="4320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kehys 4"/>
          <p:cNvSpPr txBox="1"/>
          <p:nvPr/>
        </p:nvSpPr>
        <p:spPr>
          <a:xfrm>
            <a:off x="323529" y="1669907"/>
            <a:ext cx="1731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Writers</a:t>
            </a:r>
            <a:r>
              <a:rPr lang="fi-FI" dirty="0" smtClean="0"/>
              <a:t> </a:t>
            </a:r>
            <a:r>
              <a:rPr lang="fi-FI" dirty="0" err="1" smtClean="0"/>
              <a:t>observation</a:t>
            </a:r>
            <a:endParaRPr lang="fi-FI" dirty="0"/>
          </a:p>
        </p:txBody>
      </p:sp>
      <p:sp>
        <p:nvSpPr>
          <p:cNvPr id="6" name="Tekstikehys 5"/>
          <p:cNvSpPr txBox="1"/>
          <p:nvPr/>
        </p:nvSpPr>
        <p:spPr>
          <a:xfrm>
            <a:off x="7812361" y="1669907"/>
            <a:ext cx="823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Science</a:t>
            </a:r>
            <a:endParaRPr lang="fi-FI" dirty="0"/>
          </a:p>
        </p:txBody>
      </p:sp>
      <p:sp>
        <p:nvSpPr>
          <p:cNvPr id="9" name="Ellipsi 8"/>
          <p:cNvSpPr/>
          <p:nvPr/>
        </p:nvSpPr>
        <p:spPr>
          <a:xfrm>
            <a:off x="4067944" y="1977684"/>
            <a:ext cx="936104" cy="68535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kehys 9"/>
          <p:cNvSpPr txBox="1"/>
          <p:nvPr/>
        </p:nvSpPr>
        <p:spPr>
          <a:xfrm>
            <a:off x="3923928" y="1669907"/>
            <a:ext cx="1432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Content</a:t>
            </a:r>
            <a:r>
              <a:rPr lang="fi-FI" dirty="0" smtClean="0"/>
              <a:t> </a:t>
            </a:r>
            <a:r>
              <a:rPr lang="fi-FI" dirty="0" err="1" smtClean="0"/>
              <a:t>Probes</a:t>
            </a:r>
            <a:endParaRPr lang="fi-FI" dirty="0"/>
          </a:p>
        </p:txBody>
      </p:sp>
      <p:sp>
        <p:nvSpPr>
          <p:cNvPr id="12" name="Tekstikehys 11"/>
          <p:cNvSpPr txBox="1"/>
          <p:nvPr/>
        </p:nvSpPr>
        <p:spPr>
          <a:xfrm>
            <a:off x="473228" y="303499"/>
            <a:ext cx="81074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2800" dirty="0" err="1" smtClean="0"/>
              <a:t>Content</a:t>
            </a:r>
            <a:r>
              <a:rPr lang="fi-FI" sz="2800" dirty="0" smtClean="0"/>
              <a:t> </a:t>
            </a:r>
            <a:r>
              <a:rPr lang="fi-FI" sz="2800" dirty="0" err="1" smtClean="0"/>
              <a:t>Probes</a:t>
            </a:r>
            <a:r>
              <a:rPr lang="fi-FI" sz="2800" dirty="0" smtClean="0"/>
              <a:t> as a </a:t>
            </a:r>
            <a:r>
              <a:rPr lang="fi-FI" sz="2800" dirty="0" err="1" smtClean="0"/>
              <a:t>methodology</a:t>
            </a:r>
            <a:r>
              <a:rPr lang="fi-FI" sz="2800" dirty="0" smtClean="0"/>
              <a:t>:</a:t>
            </a:r>
          </a:p>
          <a:p>
            <a:pPr algn="ctr"/>
            <a:r>
              <a:rPr lang="fi-FI" sz="2800" dirty="0" err="1" smtClean="0"/>
              <a:t>Systematic</a:t>
            </a:r>
            <a:r>
              <a:rPr lang="fi-FI" sz="2800" dirty="0" smtClean="0"/>
              <a:t> mix of science and </a:t>
            </a:r>
            <a:r>
              <a:rPr lang="fi-FI" sz="2800" dirty="0" err="1" smtClean="0"/>
              <a:t>artistic</a:t>
            </a:r>
            <a:r>
              <a:rPr lang="fi-FI" sz="2800" dirty="0" smtClean="0"/>
              <a:t> </a:t>
            </a:r>
            <a:r>
              <a:rPr lang="fi-FI" sz="2800" dirty="0" err="1" smtClean="0"/>
              <a:t>observation</a:t>
            </a:r>
            <a:endParaRPr lang="fi-FI" sz="2800" dirty="0"/>
          </a:p>
        </p:txBody>
      </p:sp>
      <p:sp>
        <p:nvSpPr>
          <p:cNvPr id="7" name="Tekstikehys 6"/>
          <p:cNvSpPr txBox="1"/>
          <p:nvPr/>
        </p:nvSpPr>
        <p:spPr>
          <a:xfrm>
            <a:off x="323529" y="2830247"/>
            <a:ext cx="124259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Inspiration</a:t>
            </a:r>
            <a:endParaRPr lang="fi-FI" dirty="0" smtClean="0"/>
          </a:p>
          <a:p>
            <a:r>
              <a:rPr lang="fi-FI" dirty="0" err="1" smtClean="0"/>
              <a:t>Subjective</a:t>
            </a:r>
            <a:endParaRPr lang="fi-FI" dirty="0" smtClean="0"/>
          </a:p>
          <a:p>
            <a:r>
              <a:rPr lang="fi-FI" dirty="0" err="1" smtClean="0"/>
              <a:t>Relevance</a:t>
            </a:r>
            <a:endParaRPr lang="fi-FI" dirty="0" smtClean="0"/>
          </a:p>
          <a:p>
            <a:r>
              <a:rPr lang="fi-FI" dirty="0" smtClean="0"/>
              <a:t>Small </a:t>
            </a:r>
            <a:r>
              <a:rPr lang="fi-FI" dirty="0" err="1" smtClean="0"/>
              <a:t>signals</a:t>
            </a:r>
            <a:endParaRPr lang="fi-FI" dirty="0" smtClean="0"/>
          </a:p>
          <a:p>
            <a:r>
              <a:rPr lang="fi-FI" dirty="0" err="1" smtClean="0"/>
              <a:t>Interpretation</a:t>
            </a:r>
            <a:endParaRPr lang="fi-FI" dirty="0" smtClean="0"/>
          </a:p>
          <a:p>
            <a:r>
              <a:rPr lang="fi-FI" dirty="0" err="1" smtClean="0"/>
              <a:t>Personal</a:t>
            </a:r>
            <a:endParaRPr lang="fi-FI" dirty="0"/>
          </a:p>
        </p:txBody>
      </p:sp>
      <p:sp>
        <p:nvSpPr>
          <p:cNvPr id="8" name="Tekstikehys 7"/>
          <p:cNvSpPr txBox="1"/>
          <p:nvPr/>
        </p:nvSpPr>
        <p:spPr>
          <a:xfrm>
            <a:off x="7340242" y="2830248"/>
            <a:ext cx="115929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Truth</a:t>
            </a:r>
            <a:endParaRPr lang="fi-FI" dirty="0" smtClean="0"/>
          </a:p>
          <a:p>
            <a:r>
              <a:rPr lang="fi-FI" dirty="0" err="1" smtClean="0"/>
              <a:t>Collective</a:t>
            </a:r>
            <a:endParaRPr lang="fi-FI" dirty="0" smtClean="0"/>
          </a:p>
          <a:p>
            <a:r>
              <a:rPr lang="fi-FI" dirty="0" err="1" smtClean="0"/>
              <a:t>Objective</a:t>
            </a:r>
            <a:endParaRPr lang="fi-FI" dirty="0" smtClean="0"/>
          </a:p>
          <a:p>
            <a:r>
              <a:rPr lang="fi-FI" dirty="0" err="1" smtClean="0"/>
              <a:t>Measuring</a:t>
            </a:r>
            <a:endParaRPr lang="fi-FI" dirty="0" smtClean="0"/>
          </a:p>
          <a:p>
            <a:r>
              <a:rPr lang="fi-FI" dirty="0" err="1" smtClean="0"/>
              <a:t>Logic</a:t>
            </a:r>
            <a:endParaRPr lang="fi-FI" dirty="0" smtClean="0"/>
          </a:p>
          <a:p>
            <a:r>
              <a:rPr lang="fi-FI" dirty="0" err="1" smtClean="0"/>
              <a:t>Transparent</a:t>
            </a:r>
            <a:endParaRPr lang="fi-FI" dirty="0" smtClean="0"/>
          </a:p>
          <a:p>
            <a:endParaRPr lang="fi-FI" dirty="0"/>
          </a:p>
        </p:txBody>
      </p:sp>
      <p:cxnSp>
        <p:nvCxnSpPr>
          <p:cNvPr id="3" name="Suora yhdysviiva 2"/>
          <p:cNvCxnSpPr/>
          <p:nvPr/>
        </p:nvCxnSpPr>
        <p:spPr>
          <a:xfrm>
            <a:off x="1691680" y="3008986"/>
            <a:ext cx="5544616" cy="0"/>
          </a:xfrm>
          <a:prstGeom prst="line">
            <a:avLst/>
          </a:prstGeom>
          <a:ln w="19050" cmpd="sng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/>
        </p:nvCxnSpPr>
        <p:spPr>
          <a:xfrm>
            <a:off x="1691680" y="3197919"/>
            <a:ext cx="5544616" cy="0"/>
          </a:xfrm>
          <a:prstGeom prst="line">
            <a:avLst/>
          </a:prstGeom>
          <a:ln w="19050" cmpd="sng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/>
        </p:nvCxnSpPr>
        <p:spPr>
          <a:xfrm>
            <a:off x="1660194" y="3402596"/>
            <a:ext cx="5544616" cy="0"/>
          </a:xfrm>
          <a:prstGeom prst="line">
            <a:avLst/>
          </a:prstGeom>
          <a:ln w="19050" cmpd="sng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/>
        </p:nvCxnSpPr>
        <p:spPr>
          <a:xfrm>
            <a:off x="1660194" y="3615146"/>
            <a:ext cx="5544616" cy="0"/>
          </a:xfrm>
          <a:prstGeom prst="line">
            <a:avLst/>
          </a:prstGeom>
          <a:ln w="19050" cmpd="sng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uora yhdysviiva 15"/>
          <p:cNvCxnSpPr/>
          <p:nvPr/>
        </p:nvCxnSpPr>
        <p:spPr>
          <a:xfrm>
            <a:off x="1979713" y="3811950"/>
            <a:ext cx="5277575" cy="0"/>
          </a:xfrm>
          <a:prstGeom prst="line">
            <a:avLst/>
          </a:prstGeom>
          <a:ln w="19050" cmpd="sng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/>
        </p:nvCxnSpPr>
        <p:spPr>
          <a:xfrm>
            <a:off x="1712671" y="4008755"/>
            <a:ext cx="5544616" cy="0"/>
          </a:xfrm>
          <a:prstGeom prst="line">
            <a:avLst/>
          </a:prstGeom>
          <a:ln w="19050" cmpd="sng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kstikehys 10"/>
          <p:cNvSpPr txBox="1"/>
          <p:nvPr/>
        </p:nvSpPr>
        <p:spPr>
          <a:xfrm>
            <a:off x="3510491" y="2830247"/>
            <a:ext cx="1995896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i-FI" dirty="0" err="1" smtClean="0"/>
              <a:t>Inspiration</a:t>
            </a:r>
            <a:endParaRPr lang="fi-FI" dirty="0" smtClean="0"/>
          </a:p>
          <a:p>
            <a:pPr algn="ctr"/>
            <a:r>
              <a:rPr lang="fi-FI" dirty="0" err="1" smtClean="0"/>
              <a:t>Subjective</a:t>
            </a:r>
            <a:r>
              <a:rPr lang="fi-FI" dirty="0" smtClean="0"/>
              <a:t> + </a:t>
            </a:r>
            <a:r>
              <a:rPr lang="fi-FI" dirty="0" err="1" smtClean="0"/>
              <a:t>Collective</a:t>
            </a:r>
            <a:endParaRPr lang="fi-FI" dirty="0" smtClean="0"/>
          </a:p>
          <a:p>
            <a:pPr algn="ctr"/>
            <a:r>
              <a:rPr lang="fi-FI" dirty="0" err="1" smtClean="0"/>
              <a:t>Relevance</a:t>
            </a:r>
            <a:endParaRPr lang="fi-FI" dirty="0" smtClean="0"/>
          </a:p>
          <a:p>
            <a:pPr algn="ctr"/>
            <a:r>
              <a:rPr lang="fi-FI" dirty="0" smtClean="0"/>
              <a:t>Small </a:t>
            </a:r>
            <a:r>
              <a:rPr lang="fi-FI" dirty="0" err="1" smtClean="0"/>
              <a:t>signals</a:t>
            </a:r>
            <a:endParaRPr lang="fi-FI" dirty="0" smtClean="0"/>
          </a:p>
          <a:p>
            <a:pPr algn="ctr"/>
            <a:r>
              <a:rPr lang="fi-FI" dirty="0" err="1" smtClean="0"/>
              <a:t>Interpretation</a:t>
            </a:r>
            <a:endParaRPr lang="fi-FI" dirty="0" smtClean="0"/>
          </a:p>
          <a:p>
            <a:pPr algn="ctr"/>
            <a:r>
              <a:rPr lang="fi-FI" dirty="0" err="1" smtClean="0"/>
              <a:t>Personal+Transparent</a:t>
            </a:r>
            <a:endParaRPr lang="fi-FI" dirty="0" smtClean="0"/>
          </a:p>
        </p:txBody>
      </p:sp>
    </p:spTree>
    <p:extLst>
      <p:ext uri="{BB962C8B-B14F-4D97-AF65-F5344CB8AC3E}">
        <p14:creationId xmlns="" xmlns:p14="http://schemas.microsoft.com/office/powerpoint/2010/main" val="50717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1"/>
          <p:cNvSpPr txBox="1">
            <a:spLocks/>
          </p:cNvSpPr>
          <p:nvPr/>
        </p:nvSpPr>
        <p:spPr>
          <a:xfrm rot="16200000">
            <a:off x="8894115" y="2376778"/>
            <a:ext cx="256319" cy="22669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01D995-3BAF-446A-8345-C08D18C9A14D}" type="slidenum">
              <a:rPr kumimoji="0" lang="en-US" altLang="en-US" sz="110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1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kstikehys 5"/>
          <p:cNvSpPr txBox="1"/>
          <p:nvPr/>
        </p:nvSpPr>
        <p:spPr>
          <a:xfrm>
            <a:off x="419739" y="206875"/>
            <a:ext cx="7848872" cy="338554"/>
          </a:xfrm>
          <a:prstGeom prst="rect">
            <a:avLst/>
          </a:prstGeom>
          <a:solidFill>
            <a:srgbClr val="D5EAFF"/>
          </a:solidFill>
        </p:spPr>
        <p:txBody>
          <a:bodyPr wrap="square" rtlCol="0">
            <a:spAutoFit/>
          </a:bodyPr>
          <a:lstStyle/>
          <a:p>
            <a:endParaRPr lang="fi-FI" sz="1600" dirty="0" smtClean="0">
              <a:latin typeface="Calibri" pitchFamily="34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03565" y="168156"/>
            <a:ext cx="8066087" cy="43219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Ajankohtaisohjelmien </a:t>
            </a:r>
            <a:r>
              <a:rPr kumimoji="0" lang="fi-FI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luotaintehtehtäväkirjasta</a:t>
            </a:r>
            <a:endParaRPr kumimoji="0" lang="fi-FI" sz="1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Oval 4"/>
          <p:cNvSpPr>
            <a:spLocks noChangeArrowheads="1"/>
          </p:cNvSpPr>
          <p:nvPr/>
        </p:nvSpPr>
        <p:spPr bwMode="auto">
          <a:xfrm>
            <a:off x="5513389" y="33338"/>
            <a:ext cx="3311525" cy="594122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729288" y="33338"/>
            <a:ext cx="316706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i-FI" sz="1600" dirty="0"/>
              <a:t>1</a:t>
            </a:r>
            <a:r>
              <a:rPr lang="fi-FI" sz="1600" dirty="0" smtClean="0"/>
              <a:t>.User </a:t>
            </a:r>
            <a:r>
              <a:rPr lang="fi-FI" sz="1600" dirty="0" err="1" smtClean="0"/>
              <a:t>insight</a:t>
            </a:r>
            <a:r>
              <a:rPr lang="fi-FI" sz="1600" dirty="0" smtClean="0"/>
              <a:t> </a:t>
            </a:r>
            <a:r>
              <a:rPr lang="fi-FI" sz="1600" dirty="0" err="1" smtClean="0"/>
              <a:t>projects</a:t>
            </a:r>
            <a:r>
              <a:rPr lang="fi-FI" sz="1600" dirty="0" smtClean="0"/>
              <a:t> – </a:t>
            </a:r>
          </a:p>
          <a:p>
            <a:pPr algn="ctr"/>
            <a:r>
              <a:rPr lang="fi-FI" sz="1600" i="1" dirty="0" smtClean="0"/>
              <a:t>’</a:t>
            </a:r>
            <a:r>
              <a:rPr lang="fi-FI" sz="1600" i="1" dirty="0" err="1" smtClean="0"/>
              <a:t>Settling</a:t>
            </a:r>
            <a:r>
              <a:rPr lang="fi-FI" sz="1600" i="1" dirty="0" smtClean="0"/>
              <a:t> </a:t>
            </a:r>
            <a:r>
              <a:rPr lang="fi-FI" sz="1600" i="1" dirty="0" err="1" smtClean="0"/>
              <a:t>down</a:t>
            </a:r>
            <a:r>
              <a:rPr lang="fi-FI" sz="1600" i="1" dirty="0"/>
              <a:t> </a:t>
            </a:r>
            <a:r>
              <a:rPr lang="fi-FI" sz="1600" i="1" dirty="0" smtClean="0"/>
              <a:t>to </a:t>
            </a:r>
            <a:r>
              <a:rPr lang="fi-FI" sz="1600" i="1" dirty="0" err="1" smtClean="0"/>
              <a:t>hear</a:t>
            </a:r>
            <a:r>
              <a:rPr lang="fi-FI" sz="1600" i="1" dirty="0" smtClean="0"/>
              <a:t>’</a:t>
            </a:r>
            <a:endParaRPr lang="fi-FI" sz="1600" i="1" dirty="0"/>
          </a:p>
        </p:txBody>
      </p:sp>
      <p:pic>
        <p:nvPicPr>
          <p:cNvPr id="17" name="Picture 6" descr="luotain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334" y="641190"/>
            <a:ext cx="8355013" cy="4321969"/>
          </a:xfrm>
          <a:prstGeom prst="rect">
            <a:avLst/>
          </a:prstGeom>
          <a:noFill/>
        </p:spPr>
      </p:pic>
      <p:grpSp>
        <p:nvGrpSpPr>
          <p:cNvPr id="2" name="Ryhmä 18"/>
          <p:cNvGrpSpPr/>
          <p:nvPr/>
        </p:nvGrpSpPr>
        <p:grpSpPr>
          <a:xfrm>
            <a:off x="179512" y="-1"/>
            <a:ext cx="360040" cy="461665"/>
            <a:chOff x="5724128" y="5891326"/>
            <a:chExt cx="360040" cy="615553"/>
          </a:xfrm>
        </p:grpSpPr>
        <p:sp>
          <p:nvSpPr>
            <p:cNvPr id="20" name="Ellipsi 19"/>
            <p:cNvSpPr/>
            <p:nvPr/>
          </p:nvSpPr>
          <p:spPr bwMode="auto">
            <a:xfrm>
              <a:off x="5724128" y="5985037"/>
              <a:ext cx="360040" cy="288528"/>
            </a:xfrm>
            <a:prstGeom prst="ellipse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i-FI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Tekstikehys 20"/>
            <p:cNvSpPr txBox="1"/>
            <p:nvPr/>
          </p:nvSpPr>
          <p:spPr>
            <a:xfrm>
              <a:off x="5739851" y="5891326"/>
              <a:ext cx="340658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400" dirty="0" smtClean="0">
                  <a:solidFill>
                    <a:srgbClr val="C00000"/>
                  </a:solidFill>
                  <a:latin typeface="Calibri" pitchFamily="34" charset="0"/>
                </a:rPr>
                <a:t>1</a:t>
              </a:r>
              <a:endParaRPr lang="fi-FI" sz="2400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338776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1"/>
          <p:cNvSpPr txBox="1">
            <a:spLocks/>
          </p:cNvSpPr>
          <p:nvPr/>
        </p:nvSpPr>
        <p:spPr>
          <a:xfrm rot="16200000">
            <a:off x="8894115" y="2376778"/>
            <a:ext cx="256319" cy="22669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01D995-3BAF-446A-8345-C08D18C9A14D}" type="slidenum">
              <a:rPr kumimoji="0" lang="en-US" altLang="en-US" sz="110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1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kstikehys 5"/>
          <p:cNvSpPr txBox="1"/>
          <p:nvPr/>
        </p:nvSpPr>
        <p:spPr>
          <a:xfrm>
            <a:off x="419739" y="206875"/>
            <a:ext cx="7848872" cy="338554"/>
          </a:xfrm>
          <a:prstGeom prst="rect">
            <a:avLst/>
          </a:prstGeom>
          <a:solidFill>
            <a:srgbClr val="D5EAFF"/>
          </a:solidFill>
        </p:spPr>
        <p:txBody>
          <a:bodyPr wrap="square" rtlCol="0">
            <a:spAutoFit/>
          </a:bodyPr>
          <a:lstStyle/>
          <a:p>
            <a:endParaRPr lang="fi-FI" sz="1600" dirty="0" smtClean="0">
              <a:latin typeface="Calibri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34964" y="91678"/>
            <a:ext cx="8066087" cy="43219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Ajankohtaisohjelmien </a:t>
            </a:r>
            <a:r>
              <a:rPr kumimoji="0" lang="fi-FI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luotaintehtehtäväkirjasta</a:t>
            </a:r>
            <a:endParaRPr kumimoji="0" lang="fi-FI" sz="1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5513389" y="33338"/>
            <a:ext cx="3311525" cy="594122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pic>
        <p:nvPicPr>
          <p:cNvPr id="13" name="Picture 6" descr="luotain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513" y="591741"/>
            <a:ext cx="8475662" cy="4330303"/>
          </a:xfrm>
          <a:prstGeom prst="rect">
            <a:avLst/>
          </a:prstGeom>
          <a:noFill/>
        </p:spPr>
      </p:pic>
      <p:grpSp>
        <p:nvGrpSpPr>
          <p:cNvPr id="2" name="Ryhmä 16"/>
          <p:cNvGrpSpPr/>
          <p:nvPr/>
        </p:nvGrpSpPr>
        <p:grpSpPr>
          <a:xfrm>
            <a:off x="179512" y="-1"/>
            <a:ext cx="360040" cy="461665"/>
            <a:chOff x="5724128" y="5891326"/>
            <a:chExt cx="360040" cy="615553"/>
          </a:xfrm>
        </p:grpSpPr>
        <p:sp>
          <p:nvSpPr>
            <p:cNvPr id="18" name="Ellipsi 17"/>
            <p:cNvSpPr/>
            <p:nvPr/>
          </p:nvSpPr>
          <p:spPr bwMode="auto">
            <a:xfrm>
              <a:off x="5724128" y="5985037"/>
              <a:ext cx="360040" cy="288528"/>
            </a:xfrm>
            <a:prstGeom prst="ellipse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i-FI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Tekstikehys 18"/>
            <p:cNvSpPr txBox="1"/>
            <p:nvPr/>
          </p:nvSpPr>
          <p:spPr>
            <a:xfrm>
              <a:off x="5739851" y="5891326"/>
              <a:ext cx="340658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400" dirty="0" smtClean="0">
                  <a:solidFill>
                    <a:srgbClr val="C00000"/>
                  </a:solidFill>
                  <a:latin typeface="Calibri" pitchFamily="34" charset="0"/>
                </a:rPr>
                <a:t>1</a:t>
              </a:r>
              <a:endParaRPr lang="fi-FI" sz="2400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729288" y="33338"/>
            <a:ext cx="316706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i-FI" sz="1600" dirty="0"/>
              <a:t>1</a:t>
            </a:r>
            <a:r>
              <a:rPr lang="fi-FI" sz="1600" dirty="0" smtClean="0"/>
              <a:t>.User </a:t>
            </a:r>
            <a:r>
              <a:rPr lang="fi-FI" sz="1600" dirty="0" err="1" smtClean="0"/>
              <a:t>insight</a:t>
            </a:r>
            <a:r>
              <a:rPr lang="fi-FI" sz="1600" dirty="0" smtClean="0"/>
              <a:t> </a:t>
            </a:r>
            <a:r>
              <a:rPr lang="fi-FI" sz="1600" dirty="0" err="1" smtClean="0"/>
              <a:t>projects</a:t>
            </a:r>
            <a:r>
              <a:rPr lang="fi-FI" sz="1600" dirty="0" smtClean="0"/>
              <a:t> – </a:t>
            </a:r>
          </a:p>
          <a:p>
            <a:pPr algn="ctr"/>
            <a:r>
              <a:rPr lang="fi-FI" sz="1600" i="1" dirty="0" smtClean="0"/>
              <a:t>’</a:t>
            </a:r>
            <a:r>
              <a:rPr lang="fi-FI" sz="1600" i="1" dirty="0" err="1" smtClean="0"/>
              <a:t>Settling</a:t>
            </a:r>
            <a:r>
              <a:rPr lang="fi-FI" sz="1600" i="1" dirty="0" smtClean="0"/>
              <a:t> </a:t>
            </a:r>
            <a:r>
              <a:rPr lang="fi-FI" sz="1600" i="1" dirty="0" err="1" smtClean="0"/>
              <a:t>down</a:t>
            </a:r>
            <a:r>
              <a:rPr lang="fi-FI" sz="1600" i="1" dirty="0" smtClean="0"/>
              <a:t> to </a:t>
            </a:r>
            <a:r>
              <a:rPr lang="fi-FI" sz="1600" i="1" dirty="0" err="1" smtClean="0"/>
              <a:t>hear</a:t>
            </a:r>
            <a:r>
              <a:rPr lang="fi-FI" sz="1600" i="1" dirty="0" smtClean="0"/>
              <a:t>’</a:t>
            </a:r>
            <a:endParaRPr lang="fi-FI" sz="1600" i="1" dirty="0"/>
          </a:p>
        </p:txBody>
      </p:sp>
    </p:spTree>
    <p:extLst>
      <p:ext uri="{BB962C8B-B14F-4D97-AF65-F5344CB8AC3E}">
        <p14:creationId xmlns="" xmlns:p14="http://schemas.microsoft.com/office/powerpoint/2010/main" val="1553906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1"/>
          <p:cNvSpPr txBox="1">
            <a:spLocks/>
          </p:cNvSpPr>
          <p:nvPr/>
        </p:nvSpPr>
        <p:spPr>
          <a:xfrm rot="16200000">
            <a:off x="8894115" y="2376778"/>
            <a:ext cx="256319" cy="22669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01D995-3BAF-446A-8345-C08D18C9A14D}" type="slidenum">
              <a:rPr kumimoji="0" lang="en-US" altLang="en-US" sz="110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1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" name="Kuva 9" descr="Jorma-41v-kart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315540"/>
            <a:ext cx="8911287" cy="46249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32180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yöristetty suorakulmio 3"/>
          <p:cNvSpPr/>
          <p:nvPr/>
        </p:nvSpPr>
        <p:spPr>
          <a:xfrm>
            <a:off x="1525204" y="222662"/>
            <a:ext cx="5616624" cy="4320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kehys 5"/>
          <p:cNvSpPr txBox="1"/>
          <p:nvPr/>
        </p:nvSpPr>
        <p:spPr>
          <a:xfrm>
            <a:off x="1619672" y="249492"/>
            <a:ext cx="5362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 err="1" smtClean="0"/>
              <a:t>Content</a:t>
            </a:r>
            <a:r>
              <a:rPr lang="fi-FI" sz="2800" dirty="0" smtClean="0"/>
              <a:t> </a:t>
            </a:r>
            <a:r>
              <a:rPr lang="fi-FI" sz="2800" dirty="0" err="1" smtClean="0"/>
              <a:t>Probe</a:t>
            </a:r>
            <a:r>
              <a:rPr lang="fi-FI" sz="2800" dirty="0" smtClean="0"/>
              <a:t> </a:t>
            </a:r>
            <a:r>
              <a:rPr lang="fi-FI" sz="2800" dirty="0" err="1" smtClean="0"/>
              <a:t>process</a:t>
            </a:r>
            <a:r>
              <a:rPr lang="fi-FI" sz="2800" dirty="0" smtClean="0"/>
              <a:t> in a </a:t>
            </a:r>
            <a:r>
              <a:rPr lang="fi-FI" sz="2800" dirty="0" err="1" smtClean="0"/>
              <a:t>nutshell</a:t>
            </a:r>
            <a:endParaRPr lang="fi-FI" sz="2800" dirty="0"/>
          </a:p>
        </p:txBody>
      </p:sp>
      <p:sp>
        <p:nvSpPr>
          <p:cNvPr id="7" name="Pyöristetty suorakulmio 6"/>
          <p:cNvSpPr/>
          <p:nvPr/>
        </p:nvSpPr>
        <p:spPr>
          <a:xfrm>
            <a:off x="230884" y="903430"/>
            <a:ext cx="7682084" cy="3566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1.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Creating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10-12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fictional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demographig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key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characters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who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we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don’t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understand</a:t>
            </a:r>
            <a:endParaRPr lang="fi-FI" sz="1600" dirty="0">
              <a:solidFill>
                <a:schemeClr val="tx1"/>
              </a:solidFill>
            </a:endParaRPr>
          </a:p>
        </p:txBody>
      </p:sp>
      <p:sp>
        <p:nvSpPr>
          <p:cNvPr id="16" name="Pyöristetty suorakulmio 15"/>
          <p:cNvSpPr/>
          <p:nvPr/>
        </p:nvSpPr>
        <p:spPr>
          <a:xfrm>
            <a:off x="575270" y="1339848"/>
            <a:ext cx="6169915" cy="35664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2.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Finding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real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ones</a:t>
            </a:r>
            <a:endParaRPr lang="fi-FI" sz="1600" dirty="0">
              <a:solidFill>
                <a:schemeClr val="tx1"/>
              </a:solidFill>
            </a:endParaRPr>
          </a:p>
        </p:txBody>
      </p:sp>
      <p:sp>
        <p:nvSpPr>
          <p:cNvPr id="17" name="Pyöristetty suorakulmio 16"/>
          <p:cNvSpPr/>
          <p:nvPr/>
        </p:nvSpPr>
        <p:spPr>
          <a:xfrm>
            <a:off x="860278" y="1785173"/>
            <a:ext cx="6169915" cy="35664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1600">
              <a:solidFill>
                <a:schemeClr val="tx1"/>
              </a:solidFill>
            </a:endParaRPr>
          </a:p>
        </p:txBody>
      </p:sp>
      <p:sp>
        <p:nvSpPr>
          <p:cNvPr id="18" name="Pyöristetty suorakulmio 17"/>
          <p:cNvSpPr/>
          <p:nvPr/>
        </p:nvSpPr>
        <p:spPr>
          <a:xfrm>
            <a:off x="859743" y="1768619"/>
            <a:ext cx="6169915" cy="3566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3.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Creating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exercise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book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for 10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days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, 60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exercises</a:t>
            </a:r>
            <a:endParaRPr lang="fi-FI" sz="1600" dirty="0" smtClean="0">
              <a:solidFill>
                <a:schemeClr val="tx1"/>
              </a:solidFill>
              <a:latin typeface="Yle Rg" pitchFamily="50" charset="0"/>
            </a:endParaRPr>
          </a:p>
        </p:txBody>
      </p:sp>
      <p:sp>
        <p:nvSpPr>
          <p:cNvPr id="22" name="Pyöristetty suorakulmio 21"/>
          <p:cNvSpPr/>
          <p:nvPr/>
        </p:nvSpPr>
        <p:spPr>
          <a:xfrm>
            <a:off x="1105566" y="2200667"/>
            <a:ext cx="7455475" cy="35664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4.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Probe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character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have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books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at home,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writing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,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drawing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,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photographing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etc.</a:t>
            </a:r>
          </a:p>
        </p:txBody>
      </p:sp>
      <p:sp>
        <p:nvSpPr>
          <p:cNvPr id="23" name="Pyöristetty suorakulmio 22"/>
          <p:cNvSpPr/>
          <p:nvPr/>
        </p:nvSpPr>
        <p:spPr>
          <a:xfrm>
            <a:off x="1449951" y="2637085"/>
            <a:ext cx="6169915" cy="3566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5.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Returning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books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and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cameras</a:t>
            </a:r>
            <a:endParaRPr lang="fi-FI" sz="1600" dirty="0" smtClean="0">
              <a:solidFill>
                <a:schemeClr val="tx1"/>
              </a:solidFill>
              <a:latin typeface="Yle Rg" pitchFamily="50" charset="0"/>
            </a:endParaRPr>
          </a:p>
        </p:txBody>
      </p:sp>
      <p:sp>
        <p:nvSpPr>
          <p:cNvPr id="24" name="Pyöristetty suorakulmio 23"/>
          <p:cNvSpPr/>
          <p:nvPr/>
        </p:nvSpPr>
        <p:spPr>
          <a:xfrm>
            <a:off x="1734424" y="3065855"/>
            <a:ext cx="6754609" cy="35664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6.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Makers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analyse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the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material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in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associative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process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– new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questions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</a:t>
            </a:r>
          </a:p>
        </p:txBody>
      </p:sp>
      <p:sp>
        <p:nvSpPr>
          <p:cNvPr id="25" name="Pyöristetty suorakulmio 24"/>
          <p:cNvSpPr/>
          <p:nvPr/>
        </p:nvSpPr>
        <p:spPr>
          <a:xfrm>
            <a:off x="1917846" y="3497170"/>
            <a:ext cx="6169915" cy="3566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7.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Each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maker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visits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one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character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,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discusses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and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photographs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–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sharpening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the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interpetation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about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the person</a:t>
            </a:r>
          </a:p>
        </p:txBody>
      </p:sp>
      <p:sp>
        <p:nvSpPr>
          <p:cNvPr id="26" name="Pyöristetty suorakulmio 25"/>
          <p:cNvSpPr/>
          <p:nvPr/>
        </p:nvSpPr>
        <p:spPr>
          <a:xfrm>
            <a:off x="2262231" y="3933588"/>
            <a:ext cx="6169915" cy="35664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8.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Creation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of life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maps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, an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interpretation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what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is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essential</a:t>
            </a:r>
            <a:endParaRPr lang="fi-FI" sz="1600" dirty="0" smtClean="0">
              <a:solidFill>
                <a:schemeClr val="tx1"/>
              </a:solidFill>
              <a:latin typeface="Yle Rg" pitchFamily="50" charset="0"/>
            </a:endParaRPr>
          </a:p>
        </p:txBody>
      </p:sp>
      <p:sp>
        <p:nvSpPr>
          <p:cNvPr id="27" name="Pyöristetty suorakulmio 26"/>
          <p:cNvSpPr/>
          <p:nvPr/>
        </p:nvSpPr>
        <p:spPr>
          <a:xfrm>
            <a:off x="2546704" y="4362359"/>
            <a:ext cx="6169915" cy="3566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9.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Content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developement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workshops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based</a:t>
            </a:r>
            <a:r>
              <a:rPr lang="fi-FI" sz="1600" dirty="0" smtClean="0">
                <a:solidFill>
                  <a:schemeClr val="tx1"/>
                </a:solidFill>
                <a:latin typeface="Yle Rg" pitchFamily="50" charset="0"/>
              </a:rPr>
              <a:t> on </a:t>
            </a:r>
            <a:r>
              <a:rPr lang="fi-FI" sz="1600" dirty="0" err="1" smtClean="0">
                <a:solidFill>
                  <a:schemeClr val="tx1"/>
                </a:solidFill>
                <a:latin typeface="Yle Rg" pitchFamily="50" charset="0"/>
              </a:rPr>
              <a:t>material</a:t>
            </a:r>
            <a:endParaRPr lang="fi-FI" sz="1600" dirty="0">
              <a:solidFill>
                <a:schemeClr val="tx1"/>
              </a:solidFill>
              <a:latin typeface="Yle Rg" pitchFamily="50" charset="0"/>
            </a:endParaRPr>
          </a:p>
        </p:txBody>
      </p:sp>
      <p:sp>
        <p:nvSpPr>
          <p:cNvPr id="14" name="Ylös kääntyvä nuoli 13"/>
          <p:cNvSpPr/>
          <p:nvPr/>
        </p:nvSpPr>
        <p:spPr>
          <a:xfrm rot="5400000">
            <a:off x="188513" y="1320611"/>
            <a:ext cx="270030" cy="28803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Ylös kääntyvä nuoli 14"/>
          <p:cNvSpPr/>
          <p:nvPr/>
        </p:nvSpPr>
        <p:spPr>
          <a:xfrm rot="5400000">
            <a:off x="448388" y="1726064"/>
            <a:ext cx="270030" cy="28803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Ylös kääntyvä nuoli 18"/>
          <p:cNvSpPr/>
          <p:nvPr/>
        </p:nvSpPr>
        <p:spPr>
          <a:xfrm rot="5400000">
            <a:off x="706621" y="2175759"/>
            <a:ext cx="270030" cy="28803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Ylös kääntyvä nuoli 19"/>
          <p:cNvSpPr/>
          <p:nvPr/>
        </p:nvSpPr>
        <p:spPr>
          <a:xfrm rot="5400000">
            <a:off x="966496" y="2581212"/>
            <a:ext cx="270030" cy="28803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Ylös kääntyvä nuoli 20"/>
          <p:cNvSpPr/>
          <p:nvPr/>
        </p:nvSpPr>
        <p:spPr>
          <a:xfrm rot="5400000">
            <a:off x="1270588" y="3013937"/>
            <a:ext cx="270030" cy="28803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Ylös kääntyvä nuoli 27"/>
          <p:cNvSpPr/>
          <p:nvPr/>
        </p:nvSpPr>
        <p:spPr>
          <a:xfrm rot="5400000">
            <a:off x="1530463" y="3419390"/>
            <a:ext cx="270030" cy="28803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Ylös kääntyvä nuoli 28"/>
          <p:cNvSpPr/>
          <p:nvPr/>
        </p:nvSpPr>
        <p:spPr>
          <a:xfrm rot="5400000">
            <a:off x="1788696" y="3869085"/>
            <a:ext cx="270030" cy="28803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Ylös kääntyvä nuoli 29"/>
          <p:cNvSpPr/>
          <p:nvPr/>
        </p:nvSpPr>
        <p:spPr>
          <a:xfrm rot="5400000">
            <a:off x="2048571" y="4274538"/>
            <a:ext cx="270030" cy="28803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92102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orakulmio 19"/>
          <p:cNvSpPr/>
          <p:nvPr/>
        </p:nvSpPr>
        <p:spPr>
          <a:xfrm>
            <a:off x="1475656" y="3165816"/>
            <a:ext cx="1944216" cy="1188132"/>
          </a:xfrm>
          <a:prstGeom prst="rect">
            <a:avLst/>
          </a:prstGeom>
          <a:gradFill>
            <a:gsLst>
              <a:gs pos="28000">
                <a:srgbClr val="8E0000"/>
              </a:gs>
              <a:gs pos="82000">
                <a:srgbClr val="E20000"/>
              </a:gs>
              <a:gs pos="100000">
                <a:srgbClr val="FF2F2F"/>
              </a:gs>
            </a:gsLst>
            <a:lin ang="5400000" scaled="0"/>
          </a:gradFill>
          <a:ln>
            <a:noFill/>
          </a:ln>
          <a:effectLst>
            <a:outerShdw blurRad="546100" dist="1143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i="1">
                <a:latin typeface="Yle Rg" pitchFamily="50" charset="0"/>
              </a:rPr>
              <a:t>I’ve made </a:t>
            </a:r>
            <a:endParaRPr lang="en-US" sz="1400" i="1" smtClean="0">
              <a:latin typeface="Yle Rg" pitchFamily="50" charset="0"/>
            </a:endParaRPr>
          </a:p>
          <a:p>
            <a:pPr algn="ctr"/>
            <a:r>
              <a:rPr lang="en-US" sz="1400" i="1" smtClean="0">
                <a:latin typeface="Yle Rg" pitchFamily="50" charset="0"/>
              </a:rPr>
              <a:t>the </a:t>
            </a:r>
            <a:r>
              <a:rPr lang="en-US" sz="1400" i="1">
                <a:latin typeface="Yle Rg" pitchFamily="50" charset="0"/>
              </a:rPr>
              <a:t>first </a:t>
            </a:r>
            <a:r>
              <a:rPr lang="en-US" sz="1400" b="1" i="1">
                <a:latin typeface="Yle Rg" pitchFamily="50" charset="0"/>
              </a:rPr>
              <a:t>draft</a:t>
            </a:r>
            <a:r>
              <a:rPr lang="en-US" sz="1400" i="1" smtClean="0">
                <a:latin typeface="Yle Rg" pitchFamily="50" charset="0"/>
              </a:rPr>
              <a:t>.</a:t>
            </a:r>
          </a:p>
          <a:p>
            <a:pPr algn="ctr"/>
            <a:endParaRPr lang="fi-FI" sz="1400">
              <a:latin typeface="Yle Rg" pitchFamily="50" charset="0"/>
            </a:endParaRPr>
          </a:p>
          <a:p>
            <a:pPr algn="ctr"/>
            <a:r>
              <a:rPr lang="en-US" sz="1400">
                <a:latin typeface="Yle Rg" pitchFamily="50" charset="0"/>
              </a:rPr>
              <a:t>Where do I take </a:t>
            </a:r>
            <a:r>
              <a:rPr lang="en-US" sz="1400" smtClean="0">
                <a:latin typeface="Yle Rg" pitchFamily="50" charset="0"/>
              </a:rPr>
              <a:t>it</a:t>
            </a:r>
          </a:p>
          <a:p>
            <a:pPr algn="ctr"/>
            <a:r>
              <a:rPr lang="en-US" sz="1400" smtClean="0">
                <a:latin typeface="Yle Rg" pitchFamily="50" charset="0"/>
              </a:rPr>
              <a:t> </a:t>
            </a:r>
            <a:r>
              <a:rPr lang="en-US" sz="1400">
                <a:latin typeface="Yle Rg" pitchFamily="50" charset="0"/>
              </a:rPr>
              <a:t>from here?</a:t>
            </a:r>
            <a:endParaRPr lang="fi-FI" sz="1400">
              <a:latin typeface="Yle Rg" pitchFamily="50" charset="0"/>
            </a:endParaRPr>
          </a:p>
        </p:txBody>
      </p:sp>
      <p:sp>
        <p:nvSpPr>
          <p:cNvPr id="16" name="Kuusikulmio 15"/>
          <p:cNvSpPr>
            <a:spLocks noChangeAspect="1"/>
          </p:cNvSpPr>
          <p:nvPr/>
        </p:nvSpPr>
        <p:spPr>
          <a:xfrm>
            <a:off x="759852" y="411510"/>
            <a:ext cx="3354202" cy="2754000"/>
          </a:xfrm>
          <a:prstGeom prst="hexagon">
            <a:avLst/>
          </a:prstGeom>
          <a:solidFill>
            <a:srgbClr val="990000"/>
          </a:solidFill>
          <a:ln>
            <a:noFill/>
          </a:ln>
          <a:effectLst>
            <a:outerShdw blurRad="546100" dist="114300" dir="8100000" algn="tr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600" b="1" smtClean="0">
                <a:latin typeface="Yle Li" pitchFamily="50" charset="0"/>
              </a:rPr>
              <a:t>TEST</a:t>
            </a:r>
            <a:endParaRPr lang="fi-FI" sz="3600" b="1">
              <a:latin typeface="Yle Li" pitchFamily="50" charset="0"/>
            </a:endParaRPr>
          </a:p>
        </p:txBody>
      </p:sp>
      <p:sp>
        <p:nvSpPr>
          <p:cNvPr id="18" name="Tekstikehys 17"/>
          <p:cNvSpPr txBox="1"/>
          <p:nvPr/>
        </p:nvSpPr>
        <p:spPr>
          <a:xfrm>
            <a:off x="5940152" y="2506854"/>
            <a:ext cx="29523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>
                <a:latin typeface="Yle Rg" pitchFamily="50" charset="0"/>
              </a:rPr>
              <a:t>Share</a:t>
            </a:r>
            <a:r>
              <a:rPr lang="en-US" sz="2000">
                <a:latin typeface="Yle Rg" pitchFamily="50" charset="0"/>
              </a:rPr>
              <a:t> the prototype idea with your users to get feedback.</a:t>
            </a:r>
            <a:endParaRPr lang="fi-FI" sz="2000">
              <a:latin typeface="Yle Rg" pitchFamily="50" charset="0"/>
            </a:endParaRPr>
          </a:p>
          <a:p>
            <a:pPr algn="r"/>
            <a:r>
              <a:rPr lang="en-US" sz="2000">
                <a:latin typeface="Yle Rg" pitchFamily="50" charset="0"/>
              </a:rPr>
              <a:t> </a:t>
            </a:r>
            <a:endParaRPr lang="fi-FI" sz="2000">
              <a:latin typeface="Yle Rg" pitchFamily="50" charset="0"/>
            </a:endParaRPr>
          </a:p>
          <a:p>
            <a:pPr algn="r"/>
            <a:r>
              <a:rPr lang="en-US" sz="2000" i="1">
                <a:latin typeface="Yle Rg" pitchFamily="50" charset="0"/>
              </a:rPr>
              <a:t>What worked?</a:t>
            </a:r>
            <a:endParaRPr lang="fi-FI" sz="2000">
              <a:latin typeface="Yle Rg" pitchFamily="50" charset="0"/>
            </a:endParaRPr>
          </a:p>
          <a:p>
            <a:pPr algn="r"/>
            <a:r>
              <a:rPr lang="en-US" sz="2000" i="1" smtClean="0">
                <a:latin typeface="Yle Rg" pitchFamily="50" charset="0"/>
              </a:rPr>
              <a:t>What </a:t>
            </a:r>
            <a:r>
              <a:rPr lang="en-US" sz="2000" i="1">
                <a:latin typeface="Yle Rg" pitchFamily="50" charset="0"/>
              </a:rPr>
              <a:t>didn’t?</a:t>
            </a:r>
            <a:endParaRPr lang="fi-FI" sz="2000">
              <a:latin typeface="Yle Rg" pitchFamily="50" charset="0"/>
            </a:endParaRPr>
          </a:p>
          <a:p>
            <a:pPr algn="r"/>
            <a:endParaRPr lang="en-US" sz="2000" i="1" smtClean="0">
              <a:latin typeface="Yle Rg" pitchFamily="50" charset="0"/>
            </a:endParaRPr>
          </a:p>
          <a:p>
            <a:pPr algn="r"/>
            <a:r>
              <a:rPr lang="en-US" sz="2000" i="1" smtClean="0">
                <a:latin typeface="Yle Rg" pitchFamily="50" charset="0"/>
              </a:rPr>
              <a:t>Why</a:t>
            </a:r>
            <a:r>
              <a:rPr lang="en-US" sz="2000" i="1">
                <a:latin typeface="Yle Rg" pitchFamily="50" charset="0"/>
              </a:rPr>
              <a:t>?</a:t>
            </a:r>
            <a:endParaRPr lang="fi-FI" sz="2000">
              <a:latin typeface="Yle Rg" pitchFamily="50" charset="0"/>
            </a:endParaRPr>
          </a:p>
        </p:txBody>
      </p:sp>
      <p:pic>
        <p:nvPicPr>
          <p:cNvPr id="17" name="logo-turkoosi.png" descr="/Users/tuulilaukkanen/Documents/Ylen-projektit/YLE-Ilme/NETTI-yle-ilme/Digitaaliset-lomakkeet/logo/ppt/valmiit/logo-turkoos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7474"/>
            <a:ext cx="432048" cy="324036"/>
          </a:xfrm>
          <a:prstGeom prst="rect">
            <a:avLst/>
          </a:prstGeom>
        </p:spPr>
      </p:pic>
      <p:pic>
        <p:nvPicPr>
          <p:cNvPr id="7" name="Kuva 6" descr="Kuva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2360" y="246920"/>
            <a:ext cx="1068005" cy="4457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0966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 lang="uk-UA"/>
          </a:p>
        </p:txBody>
      </p:sp>
      <p:pic>
        <p:nvPicPr>
          <p:cNvPr id="5" name="Kuva 4" descr="userworkshop-docst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211"/>
            <a:ext cx="9144000" cy="4099135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404418" y="676381"/>
            <a:ext cx="828238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dirty="0" smtClean="0">
                <a:solidFill>
                  <a:srgbClr val="FFFFFF"/>
                </a:solidFill>
                <a:latin typeface="Helvetica Neue"/>
                <a:cs typeface="Helvetica Neue"/>
              </a:rPr>
              <a:t>.. To </a:t>
            </a:r>
            <a:r>
              <a:rPr lang="fi-FI" sz="2000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develop</a:t>
            </a:r>
            <a:r>
              <a:rPr lang="fi-FI" sz="2000" dirty="0" smtClean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lang="fi-FI" sz="2000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professionally</a:t>
            </a:r>
            <a:r>
              <a:rPr lang="fi-FI" sz="200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lang="fi-FI" sz="2000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through</a:t>
            </a:r>
            <a:r>
              <a:rPr lang="fi-FI" sz="2000" dirty="0" smtClean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lang="fi-FI" sz="2000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understanding</a:t>
            </a:r>
            <a:r>
              <a:rPr lang="fi-FI" sz="2000" dirty="0" smtClean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lang="fi-FI" sz="2000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users</a:t>
            </a:r>
            <a:endParaRPr lang="fi-FI" sz="2000" dirty="0" smtClean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 algn="ctr"/>
            <a:endParaRPr lang="fi-FI" sz="2000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 algn="ctr"/>
            <a:endParaRPr lang="fi-FI" sz="2000" dirty="0" smtClean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 algn="ctr"/>
            <a:endParaRPr lang="fi-FI" sz="2000" dirty="0" smtClean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 algn="ctr"/>
            <a:endParaRPr lang="fi-FI" sz="2000" dirty="0" smtClean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 algn="ctr"/>
            <a:r>
              <a:rPr lang="fi-FI" sz="7200" dirty="0" smtClean="0">
                <a:solidFill>
                  <a:srgbClr val="FFFFFF"/>
                </a:solidFill>
                <a:latin typeface="Helvetica Neue"/>
                <a:cs typeface="Helvetica Neue"/>
              </a:rPr>
              <a:t>USER WORKSHOPS</a:t>
            </a:r>
            <a:endParaRPr lang="fi-FI" sz="72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059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kehys 5"/>
          <p:cNvSpPr txBox="1"/>
          <p:nvPr/>
        </p:nvSpPr>
        <p:spPr>
          <a:xfrm>
            <a:off x="2339752" y="2301720"/>
            <a:ext cx="41520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dirty="0" smtClean="0">
                <a:latin typeface="Yle Li" pitchFamily="50" charset="0"/>
              </a:rPr>
              <a:t>USER WORKSHOPS</a:t>
            </a:r>
            <a:endParaRPr lang="fi-FI" sz="2000" dirty="0">
              <a:latin typeface="Yle Li" pitchFamily="50" charset="0"/>
            </a:endParaRPr>
          </a:p>
        </p:txBody>
      </p:sp>
      <p:pic>
        <p:nvPicPr>
          <p:cNvPr id="9" name="logo-turkoosi.png" descr="/Users/tuulilaukkanen/Documents/Ylen-projektit/YLE-Ilme/NETTI-yle-ilme/Digitaaliset-lomakkeet/logo/ppt/valmiit/logo-turkoos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7474"/>
            <a:ext cx="315842" cy="324036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1158920" y="2918356"/>
            <a:ext cx="7056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charset="0"/>
              <a:buChar char=""/>
            </a:pPr>
            <a:r>
              <a:rPr lang="fi-FI" dirty="0" err="1" smtClean="0"/>
              <a:t>Concept</a:t>
            </a:r>
            <a:r>
              <a:rPr lang="fi-FI" dirty="0" smtClean="0"/>
              <a:t> </a:t>
            </a:r>
            <a:r>
              <a:rPr lang="fi-FI" dirty="0" err="1" smtClean="0"/>
              <a:t>creators</a:t>
            </a:r>
            <a:r>
              <a:rPr lang="fi-FI" dirty="0" smtClean="0"/>
              <a:t>, 8 </a:t>
            </a:r>
            <a:r>
              <a:rPr lang="fi-FI" dirty="0" err="1" smtClean="0"/>
              <a:t>target</a:t>
            </a:r>
            <a:r>
              <a:rPr lang="fi-FI" dirty="0" smtClean="0"/>
              <a:t> </a:t>
            </a:r>
            <a:r>
              <a:rPr lang="fi-FI" dirty="0" err="1" smtClean="0"/>
              <a:t>users</a:t>
            </a:r>
            <a:r>
              <a:rPr lang="fi-FI" dirty="0" smtClean="0"/>
              <a:t> and a </a:t>
            </a:r>
            <a:r>
              <a:rPr lang="fi-FI" dirty="0" err="1" smtClean="0"/>
              <a:t>facilitator</a:t>
            </a:r>
            <a:endParaRPr lang="fi-FI" dirty="0" smtClean="0"/>
          </a:p>
          <a:p>
            <a:pPr marL="285750" indent="-285750">
              <a:buFont typeface="Symbol" charset="0"/>
              <a:buChar char=""/>
            </a:pPr>
            <a:r>
              <a:rPr lang="fi-FI" dirty="0" smtClean="0"/>
              <a:t>2 </a:t>
            </a:r>
            <a:r>
              <a:rPr lang="fi-FI" dirty="0" err="1" smtClean="0"/>
              <a:t>hours</a:t>
            </a:r>
            <a:endParaRPr lang="fi-FI" dirty="0" smtClean="0"/>
          </a:p>
          <a:p>
            <a:pPr marL="285750" indent="-285750">
              <a:buFont typeface="Symbol" charset="0"/>
              <a:buChar char=""/>
            </a:pPr>
            <a:r>
              <a:rPr lang="fi-FI" dirty="0" smtClean="0"/>
              <a:t>5-7 </a:t>
            </a:r>
            <a:r>
              <a:rPr lang="fi-FI" dirty="0" err="1" smtClean="0"/>
              <a:t>crucial</a:t>
            </a:r>
            <a:r>
              <a:rPr lang="fi-FI" dirty="0" smtClean="0"/>
              <a:t> </a:t>
            </a:r>
            <a:r>
              <a:rPr lang="fi-FI" dirty="0" err="1" smtClean="0"/>
              <a:t>elements</a:t>
            </a:r>
            <a:r>
              <a:rPr lang="fi-FI" dirty="0" smtClean="0"/>
              <a:t> </a:t>
            </a:r>
            <a:r>
              <a:rPr lang="fi-FI" dirty="0" err="1" smtClean="0"/>
              <a:t>presented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</a:t>
            </a:r>
            <a:r>
              <a:rPr lang="fi-FI" dirty="0" err="1" smtClean="0"/>
              <a:t>creators</a:t>
            </a:r>
            <a:r>
              <a:rPr lang="fi-FI" dirty="0" smtClean="0"/>
              <a:t> </a:t>
            </a:r>
            <a:r>
              <a:rPr lang="fi-FI" dirty="0" err="1" smtClean="0"/>
              <a:t>through</a:t>
            </a:r>
            <a:r>
              <a:rPr lang="fi-FI" dirty="0" smtClean="0"/>
              <a:t> </a:t>
            </a:r>
            <a:r>
              <a:rPr lang="fi-FI" dirty="0" err="1" smtClean="0"/>
              <a:t>any</a:t>
            </a:r>
            <a:r>
              <a:rPr lang="fi-FI" dirty="0" smtClean="0"/>
              <a:t> </a:t>
            </a:r>
            <a:r>
              <a:rPr lang="fi-FI" dirty="0" err="1" smtClean="0"/>
              <a:t>relevant</a:t>
            </a:r>
            <a:r>
              <a:rPr lang="fi-FI" dirty="0" smtClean="0"/>
              <a:t> </a:t>
            </a:r>
            <a:r>
              <a:rPr lang="fi-FI" dirty="0" err="1" smtClean="0"/>
              <a:t>prototype</a:t>
            </a:r>
            <a:r>
              <a:rPr lang="fi-FI" dirty="0" smtClean="0"/>
              <a:t> </a:t>
            </a:r>
            <a:r>
              <a:rPr lang="fi-FI" dirty="0" err="1" smtClean="0"/>
              <a:t>means</a:t>
            </a:r>
            <a:r>
              <a:rPr lang="fi-FI" dirty="0" smtClean="0"/>
              <a:t>: </a:t>
            </a:r>
            <a:r>
              <a:rPr lang="fi-FI" dirty="0" err="1" smtClean="0"/>
              <a:t>theme</a:t>
            </a:r>
            <a:r>
              <a:rPr lang="fi-FI" dirty="0" smtClean="0"/>
              <a:t>, </a:t>
            </a:r>
            <a:r>
              <a:rPr lang="fi-FI" dirty="0" err="1" smtClean="0"/>
              <a:t>characters</a:t>
            </a:r>
            <a:r>
              <a:rPr lang="fi-FI" dirty="0" smtClean="0"/>
              <a:t>, </a:t>
            </a:r>
            <a:r>
              <a:rPr lang="fi-FI" dirty="0" err="1" smtClean="0"/>
              <a:t>storyline</a:t>
            </a:r>
            <a:r>
              <a:rPr lang="fi-FI" dirty="0" smtClean="0"/>
              <a:t>, </a:t>
            </a:r>
            <a:r>
              <a:rPr lang="fi-FI" dirty="0" err="1" smtClean="0"/>
              <a:t>metatext</a:t>
            </a:r>
            <a:r>
              <a:rPr lang="fi-FI" dirty="0" err="1"/>
              <a:t>=</a:t>
            </a:r>
            <a:r>
              <a:rPr lang="fi-FI" dirty="0" err="1" smtClean="0"/>
              <a:t>motivation</a:t>
            </a:r>
            <a:r>
              <a:rPr lang="fi-FI" dirty="0" smtClean="0"/>
              <a:t>, </a:t>
            </a:r>
            <a:r>
              <a:rPr lang="fi-FI" dirty="0" err="1" smtClean="0"/>
              <a:t>audiovisual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r>
              <a:rPr lang="fi-FI" dirty="0" smtClean="0"/>
              <a:t> etc.</a:t>
            </a:r>
          </a:p>
          <a:p>
            <a:pPr marL="285750" indent="-285750">
              <a:buFont typeface="Symbol" charset="0"/>
              <a:buChar char=""/>
            </a:pPr>
            <a:r>
              <a:rPr lang="fi-FI" dirty="0" err="1" smtClean="0"/>
              <a:t>All</a:t>
            </a:r>
            <a:r>
              <a:rPr lang="fi-FI" dirty="0" smtClean="0"/>
              <a:t> </a:t>
            </a:r>
            <a:r>
              <a:rPr lang="fi-FI" dirty="0" err="1" smtClean="0"/>
              <a:t>elements</a:t>
            </a:r>
            <a:r>
              <a:rPr lang="fi-FI" dirty="0" smtClean="0"/>
              <a:t> </a:t>
            </a:r>
            <a:r>
              <a:rPr lang="fi-FI" dirty="0" err="1" smtClean="0"/>
              <a:t>reviewed</a:t>
            </a:r>
            <a:r>
              <a:rPr lang="fi-FI" dirty="0"/>
              <a:t> </a:t>
            </a:r>
            <a:r>
              <a:rPr lang="fi-FI" dirty="0" smtClean="0"/>
              <a:t>and </a:t>
            </a:r>
            <a:r>
              <a:rPr lang="fi-FI" dirty="0" err="1" smtClean="0"/>
              <a:t>redeveloped</a:t>
            </a:r>
            <a:r>
              <a:rPr lang="fi-FI" dirty="0" smtClean="0"/>
              <a:t> with </a:t>
            </a:r>
            <a:r>
              <a:rPr lang="fi-FI" dirty="0" err="1" smtClean="0"/>
              <a:t>users</a:t>
            </a:r>
            <a:endParaRPr lang="fi-FI" dirty="0" smtClean="0"/>
          </a:p>
          <a:p>
            <a:pPr marL="285750" indent="-285750">
              <a:buFont typeface="Symbol" charset="0"/>
              <a:buChar char=""/>
            </a:pPr>
            <a:r>
              <a:rPr lang="fi-FI" dirty="0" smtClean="0"/>
              <a:t>Best </a:t>
            </a:r>
            <a:r>
              <a:rPr lang="fi-FI" dirty="0" err="1" smtClean="0"/>
              <a:t>learnings</a:t>
            </a:r>
            <a:r>
              <a:rPr lang="fi-FI" dirty="0" smtClean="0"/>
              <a:t> </a:t>
            </a:r>
            <a:r>
              <a:rPr lang="fi-FI" dirty="0" err="1" smtClean="0"/>
              <a:t>taken</a:t>
            </a:r>
            <a:r>
              <a:rPr lang="fi-FI" dirty="0" smtClean="0"/>
              <a:t> to </a:t>
            </a:r>
            <a:r>
              <a:rPr lang="fi-FI" dirty="0" err="1" smtClean="0"/>
              <a:t>make</a:t>
            </a:r>
            <a:r>
              <a:rPr lang="fi-FI" dirty="0" smtClean="0"/>
              <a:t> the </a:t>
            </a:r>
            <a:r>
              <a:rPr lang="fi-FI" dirty="0" err="1" smtClean="0"/>
              <a:t>content</a:t>
            </a:r>
            <a:r>
              <a:rPr lang="fi-FI" dirty="0" smtClean="0"/>
              <a:t> </a:t>
            </a:r>
            <a:r>
              <a:rPr lang="fi-FI" dirty="0" err="1" smtClean="0"/>
              <a:t>better</a:t>
            </a:r>
            <a:r>
              <a:rPr lang="fi-FI" dirty="0" smtClean="0"/>
              <a:t>!</a:t>
            </a:r>
          </a:p>
          <a:p>
            <a:pPr marL="285750" indent="-285750">
              <a:buFont typeface="Symbol" charset="0"/>
              <a:buChar char=""/>
            </a:pPr>
            <a:endParaRPr lang="fi-FI" dirty="0"/>
          </a:p>
        </p:txBody>
      </p:sp>
      <p:sp>
        <p:nvSpPr>
          <p:cNvPr id="4" name="Tekstiruutu 3"/>
          <p:cNvSpPr txBox="1"/>
          <p:nvPr/>
        </p:nvSpPr>
        <p:spPr>
          <a:xfrm>
            <a:off x="1158920" y="87474"/>
            <a:ext cx="5646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i="1" dirty="0"/>
              <a:t>t</a:t>
            </a:r>
            <a:r>
              <a:rPr lang="fi-FI" i="1" dirty="0" smtClean="0"/>
              <a:t>o </a:t>
            </a:r>
            <a:r>
              <a:rPr lang="fi-FI" i="1" dirty="0" err="1" smtClean="0"/>
              <a:t>validate</a:t>
            </a:r>
            <a:r>
              <a:rPr lang="fi-FI" i="1" dirty="0" smtClean="0"/>
              <a:t> </a:t>
            </a:r>
            <a:r>
              <a:rPr lang="fi-FI" i="1" dirty="0" err="1" smtClean="0"/>
              <a:t>developement</a:t>
            </a:r>
            <a:r>
              <a:rPr lang="fi-FI" i="1" dirty="0" smtClean="0"/>
              <a:t> </a:t>
            </a:r>
            <a:r>
              <a:rPr lang="fi-FI" i="1" dirty="0" err="1" smtClean="0"/>
              <a:t>work</a:t>
            </a:r>
            <a:r>
              <a:rPr lang="fi-FI" i="1" dirty="0" smtClean="0"/>
              <a:t> </a:t>
            </a:r>
            <a:r>
              <a:rPr lang="fi-FI" i="1" dirty="0" err="1" smtClean="0"/>
              <a:t>together</a:t>
            </a:r>
            <a:r>
              <a:rPr lang="fi-FI" i="1" dirty="0" smtClean="0"/>
              <a:t> with </a:t>
            </a:r>
            <a:r>
              <a:rPr lang="fi-FI" i="1" dirty="0" err="1" smtClean="0"/>
              <a:t>target</a:t>
            </a:r>
            <a:r>
              <a:rPr lang="fi-FI" i="1" dirty="0" smtClean="0"/>
              <a:t> </a:t>
            </a:r>
            <a:r>
              <a:rPr lang="fi-FI" i="1" dirty="0" err="1" smtClean="0"/>
              <a:t>users</a:t>
            </a:r>
            <a:endParaRPr lang="fi-FI" i="1" dirty="0"/>
          </a:p>
        </p:txBody>
      </p:sp>
      <p:pic>
        <p:nvPicPr>
          <p:cNvPr id="5" name="Kuva 4" descr="11-420x2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302" y="541381"/>
            <a:ext cx="2766616" cy="1376735"/>
          </a:xfrm>
          <a:prstGeom prst="rect">
            <a:avLst/>
          </a:prstGeom>
        </p:spPr>
      </p:pic>
      <p:pic>
        <p:nvPicPr>
          <p:cNvPr id="10" name="Kuva 9" descr="vnsg_medium-800x4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20" y="411510"/>
            <a:ext cx="4283968" cy="1890210"/>
          </a:xfrm>
          <a:prstGeom prst="rect">
            <a:avLst/>
          </a:prstGeom>
        </p:spPr>
      </p:pic>
      <p:pic>
        <p:nvPicPr>
          <p:cNvPr id="8" name="Kuva 7" descr="6851508474_6e2c10120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5846"/>
            <a:ext cx="2123728" cy="1194597"/>
          </a:xfrm>
          <a:prstGeom prst="rect">
            <a:avLst/>
          </a:prstGeom>
        </p:spPr>
      </p:pic>
      <p:pic>
        <p:nvPicPr>
          <p:cNvPr id="11" name="Kuva 10" descr="prototype-personas_0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412" y="1918116"/>
            <a:ext cx="2425957" cy="15113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27384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paj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531" y="2349657"/>
            <a:ext cx="3456013" cy="1755655"/>
          </a:xfrm>
          <a:prstGeom prst="rect">
            <a:avLst/>
          </a:prstGeom>
        </p:spPr>
      </p:pic>
      <p:pic>
        <p:nvPicPr>
          <p:cNvPr id="5" name="Kuva 4" descr="paj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51" y="3081241"/>
            <a:ext cx="5391527" cy="2062259"/>
          </a:xfrm>
          <a:prstGeom prst="rect">
            <a:avLst/>
          </a:prstGeom>
        </p:spPr>
      </p:pic>
      <p:pic>
        <p:nvPicPr>
          <p:cNvPr id="6" name="Kuva 5" descr="paja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18" y="519524"/>
            <a:ext cx="4953082" cy="1677237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2454408" y="38809"/>
            <a:ext cx="4185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smtClean="0"/>
              <a:t>USER WORKSHOPS </a:t>
            </a:r>
            <a:r>
              <a:rPr lang="mr-IN" sz="2800" dirty="0" smtClean="0"/>
              <a:t>–</a:t>
            </a:r>
            <a:r>
              <a:rPr lang="fi-FI" sz="2800" dirty="0"/>
              <a:t> </a:t>
            </a:r>
            <a:r>
              <a:rPr lang="fi-FI" sz="2800" dirty="0" smtClean="0"/>
              <a:t>WHY?</a:t>
            </a:r>
            <a:endParaRPr lang="fi-FI" sz="2800" dirty="0"/>
          </a:p>
        </p:txBody>
      </p:sp>
      <p:sp>
        <p:nvSpPr>
          <p:cNvPr id="8" name="Tekstiruutu 7"/>
          <p:cNvSpPr txBox="1"/>
          <p:nvPr/>
        </p:nvSpPr>
        <p:spPr>
          <a:xfrm>
            <a:off x="86462" y="754016"/>
            <a:ext cx="4104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dirty="0" smtClean="0"/>
              <a:t>WHAT?</a:t>
            </a:r>
          </a:p>
          <a:p>
            <a:pPr algn="ctr"/>
            <a:r>
              <a:rPr lang="fi-FI" sz="1600" dirty="0" err="1" smtClean="0"/>
              <a:t>Makers</a:t>
            </a:r>
            <a:r>
              <a:rPr lang="fi-FI" sz="1600" dirty="0" smtClean="0"/>
              <a:t> </a:t>
            </a:r>
            <a:r>
              <a:rPr lang="fi-FI" sz="1600" dirty="0" err="1" smtClean="0"/>
              <a:t>test</a:t>
            </a:r>
            <a:r>
              <a:rPr lang="fi-FI" sz="1600" dirty="0" smtClean="0"/>
              <a:t> </a:t>
            </a:r>
            <a:r>
              <a:rPr lang="fi-FI" sz="1600" dirty="0" err="1" smtClean="0"/>
              <a:t>project</a:t>
            </a:r>
            <a:r>
              <a:rPr lang="fi-FI" sz="1600" dirty="0" smtClean="0"/>
              <a:t> </a:t>
            </a:r>
            <a:r>
              <a:rPr lang="fi-FI" sz="1600" dirty="0" err="1" smtClean="0"/>
              <a:t>plans</a:t>
            </a:r>
            <a:r>
              <a:rPr lang="fi-FI" sz="1600" dirty="0" smtClean="0"/>
              <a:t> with </a:t>
            </a:r>
            <a:r>
              <a:rPr lang="fi-FI" sz="1600" dirty="0" err="1" smtClean="0"/>
              <a:t>core</a:t>
            </a:r>
            <a:r>
              <a:rPr lang="fi-FI" sz="1600" dirty="0" smtClean="0"/>
              <a:t> </a:t>
            </a:r>
            <a:r>
              <a:rPr lang="fi-FI" sz="1600" dirty="0" err="1" smtClean="0"/>
              <a:t>users</a:t>
            </a:r>
            <a:r>
              <a:rPr lang="fi-FI" sz="1600" dirty="0" smtClean="0"/>
              <a:t>.</a:t>
            </a:r>
          </a:p>
          <a:p>
            <a:pPr algn="ctr"/>
            <a:r>
              <a:rPr lang="fi-FI" sz="1600" dirty="0" err="1" smtClean="0"/>
              <a:t>Facilitator</a:t>
            </a:r>
            <a:r>
              <a:rPr lang="fi-FI" sz="1600" dirty="0" smtClean="0"/>
              <a:t> </a:t>
            </a:r>
            <a:r>
              <a:rPr lang="fi-FI" sz="1600" dirty="0" err="1" smtClean="0"/>
              <a:t>takes</a:t>
            </a:r>
            <a:r>
              <a:rPr lang="fi-FI" sz="1600" dirty="0" smtClean="0"/>
              <a:t> </a:t>
            </a:r>
            <a:r>
              <a:rPr lang="fi-FI" sz="1600" dirty="0" err="1" smtClean="0"/>
              <a:t>care</a:t>
            </a:r>
            <a:r>
              <a:rPr lang="fi-FI" sz="1600" dirty="0" smtClean="0"/>
              <a:t> of the </a:t>
            </a:r>
            <a:r>
              <a:rPr lang="fi-FI" sz="1600" dirty="0" err="1" smtClean="0"/>
              <a:t>method</a:t>
            </a:r>
            <a:r>
              <a:rPr lang="fi-FI" sz="1600" dirty="0" smtClean="0"/>
              <a:t>.</a:t>
            </a:r>
          </a:p>
          <a:p>
            <a:pPr algn="ctr"/>
            <a:endParaRPr lang="fi-FI" sz="1600" dirty="0"/>
          </a:p>
        </p:txBody>
      </p:sp>
      <p:pic>
        <p:nvPicPr>
          <p:cNvPr id="11" name="Kuva 10" descr="LAB-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51" y="1"/>
            <a:ext cx="389355" cy="300419"/>
          </a:xfrm>
          <a:prstGeom prst="rect">
            <a:avLst/>
          </a:prstGeom>
        </p:spPr>
      </p:pic>
      <p:pic>
        <p:nvPicPr>
          <p:cNvPr id="12" name="Shape 20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38" y="47338"/>
            <a:ext cx="237089" cy="2430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ruutu 2"/>
          <p:cNvSpPr txBox="1"/>
          <p:nvPr/>
        </p:nvSpPr>
        <p:spPr>
          <a:xfrm>
            <a:off x="51838" y="1951272"/>
            <a:ext cx="47037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600" dirty="0"/>
              <a:t>WHY?</a:t>
            </a:r>
          </a:p>
          <a:p>
            <a:pPr algn="ctr"/>
            <a:r>
              <a:rPr lang="fi-FI" sz="1600" dirty="0"/>
              <a:t>To </a:t>
            </a:r>
            <a:r>
              <a:rPr lang="fi-FI" sz="1600" dirty="0" err="1"/>
              <a:t>ensure</a:t>
            </a:r>
            <a:r>
              <a:rPr lang="fi-FI" sz="1600" dirty="0"/>
              <a:t> </a:t>
            </a:r>
            <a:r>
              <a:rPr lang="fi-FI" sz="1600" dirty="0" err="1"/>
              <a:t>that</a:t>
            </a:r>
            <a:r>
              <a:rPr lang="fi-FI" sz="1600" dirty="0"/>
              <a:t> </a:t>
            </a:r>
            <a:r>
              <a:rPr lang="fi-FI" sz="1600" dirty="0" err="1"/>
              <a:t>key</a:t>
            </a:r>
            <a:r>
              <a:rPr lang="fi-FI" sz="1600" dirty="0"/>
              <a:t> </a:t>
            </a:r>
            <a:r>
              <a:rPr lang="fi-FI" sz="1600" dirty="0" err="1"/>
              <a:t>subject</a:t>
            </a:r>
            <a:r>
              <a:rPr lang="fi-FI" sz="1600" dirty="0"/>
              <a:t> and </a:t>
            </a:r>
            <a:r>
              <a:rPr lang="fi-FI" sz="1600" dirty="0" err="1"/>
              <a:t>narrative</a:t>
            </a:r>
            <a:r>
              <a:rPr lang="fi-FI" sz="1600" dirty="0"/>
              <a:t> </a:t>
            </a:r>
            <a:r>
              <a:rPr lang="fi-FI" sz="1600" b="1" dirty="0" err="1" smtClean="0"/>
              <a:t>work</a:t>
            </a:r>
            <a:r>
              <a:rPr lang="fi-FI" sz="1600" dirty="0" smtClean="0"/>
              <a:t>.</a:t>
            </a:r>
            <a:endParaRPr lang="fi-FI" sz="1600" dirty="0"/>
          </a:p>
          <a:p>
            <a:pPr algn="ctr"/>
            <a:r>
              <a:rPr lang="fi-FI" sz="1600" dirty="0"/>
              <a:t>To </a:t>
            </a:r>
            <a:r>
              <a:rPr lang="fi-FI" sz="1600" dirty="0" err="1"/>
              <a:t>take</a:t>
            </a:r>
            <a:r>
              <a:rPr lang="fi-FI" sz="1600" dirty="0"/>
              <a:t> </a:t>
            </a:r>
            <a:r>
              <a:rPr lang="fi-FI" sz="1600" dirty="0" err="1"/>
              <a:t>controlled</a:t>
            </a:r>
            <a:r>
              <a:rPr lang="fi-FI" sz="1600" dirty="0"/>
              <a:t> </a:t>
            </a:r>
            <a:r>
              <a:rPr lang="fi-FI" sz="1600" b="1" dirty="0" err="1" smtClean="0"/>
              <a:t>risks</a:t>
            </a:r>
            <a:r>
              <a:rPr lang="fi-FI" sz="1600" dirty="0" smtClean="0"/>
              <a:t> </a:t>
            </a:r>
            <a:r>
              <a:rPr lang="fi-FI" sz="1600" dirty="0"/>
              <a:t>and </a:t>
            </a:r>
            <a:r>
              <a:rPr lang="fi-FI" sz="1600" dirty="0" err="1"/>
              <a:t>avoid</a:t>
            </a:r>
            <a:r>
              <a:rPr lang="fi-FI" sz="1600" dirty="0"/>
              <a:t> </a:t>
            </a:r>
            <a:r>
              <a:rPr lang="fi-FI" sz="1600" dirty="0" err="1"/>
              <a:t>unexpected</a:t>
            </a:r>
            <a:r>
              <a:rPr lang="fi-FI" sz="1600" dirty="0"/>
              <a:t> </a:t>
            </a:r>
            <a:r>
              <a:rPr lang="fi-FI" sz="1600" b="1" dirty="0" err="1"/>
              <a:t>pitfalls</a:t>
            </a:r>
            <a:r>
              <a:rPr lang="fi-FI" sz="1600" dirty="0"/>
              <a:t>.</a:t>
            </a:r>
          </a:p>
          <a:p>
            <a:endParaRPr lang="fi-FI" sz="1600" dirty="0"/>
          </a:p>
        </p:txBody>
      </p:sp>
    </p:spTree>
    <p:extLst>
      <p:ext uri="{BB962C8B-B14F-4D97-AF65-F5344CB8AC3E}">
        <p14:creationId xmlns="" xmlns:p14="http://schemas.microsoft.com/office/powerpoint/2010/main" val="31908078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LAB-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5" y="13"/>
            <a:ext cx="389355" cy="300419"/>
          </a:xfrm>
          <a:prstGeom prst="rect">
            <a:avLst/>
          </a:prstGeom>
        </p:spPr>
      </p:pic>
      <p:pic>
        <p:nvPicPr>
          <p:cNvPr id="6" name="Shape 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40" y="47338"/>
            <a:ext cx="237089" cy="2430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uorakulmio 1"/>
          <p:cNvSpPr/>
          <p:nvPr/>
        </p:nvSpPr>
        <p:spPr>
          <a:xfrm>
            <a:off x="2359839" y="112549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/>
              <a:t> </a:t>
            </a:r>
            <a:r>
              <a:rPr lang="en-US" b="1" i="1" dirty="0" smtClean="0"/>
              <a:t>I could </a:t>
            </a:r>
            <a:r>
              <a:rPr lang="en-US" b="1" i="1" dirty="0"/>
              <a:t>have been watching this two years ago when </a:t>
            </a:r>
            <a:r>
              <a:rPr lang="en-US" b="1" i="1" dirty="0" smtClean="0"/>
              <a:t>it was ok for me that there </a:t>
            </a:r>
            <a:r>
              <a:rPr lang="en-US" b="1" i="1" dirty="0"/>
              <a:t>is no more profound </a:t>
            </a:r>
            <a:r>
              <a:rPr lang="en-US" b="1" i="1" dirty="0" smtClean="0"/>
              <a:t>matter behind </a:t>
            </a:r>
            <a:r>
              <a:rPr lang="en-US" b="1" i="1" dirty="0"/>
              <a:t>this story. </a:t>
            </a:r>
            <a:endParaRPr lang="en-US" b="1" i="1" dirty="0" smtClean="0"/>
          </a:p>
          <a:p>
            <a:endParaRPr lang="en-US" b="1" i="1" dirty="0" smtClean="0"/>
          </a:p>
          <a:p>
            <a:r>
              <a:rPr lang="en-US" b="1" i="1" dirty="0" smtClean="0"/>
              <a:t>Now</a:t>
            </a:r>
            <a:r>
              <a:rPr lang="en-US" b="1" i="1" dirty="0"/>
              <a:t>, there </a:t>
            </a:r>
            <a:r>
              <a:rPr lang="en-US" b="1" i="1" dirty="0" smtClean="0"/>
              <a:t>needs to </a:t>
            </a:r>
            <a:r>
              <a:rPr lang="en-US" b="1" i="1" dirty="0"/>
              <a:t>be something that gets </a:t>
            </a:r>
            <a:r>
              <a:rPr lang="en-US" b="1" i="1" dirty="0" smtClean="0"/>
              <a:t>to feel something I haven’t felt before or to </a:t>
            </a:r>
            <a:r>
              <a:rPr lang="en-US" b="1" i="1" dirty="0"/>
              <a:t>think </a:t>
            </a:r>
            <a:r>
              <a:rPr lang="en-US" b="1" i="1" dirty="0" smtClean="0"/>
              <a:t>something I haven’t thought before.</a:t>
            </a:r>
          </a:p>
          <a:p>
            <a:endParaRPr lang="en-US" b="1" i="1" dirty="0" smtClean="0"/>
          </a:p>
          <a:p>
            <a:r>
              <a:rPr lang="en-US" b="1" i="1" dirty="0" smtClean="0"/>
              <a:t>Isabella, 15 years </a:t>
            </a:r>
            <a:r>
              <a:rPr lang="en-US" sz="1400" i="1" dirty="0" smtClean="0"/>
              <a:t>(citation from user workshop 11/17)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2270160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LAB-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5" y="13"/>
            <a:ext cx="389355" cy="300419"/>
          </a:xfrm>
          <a:prstGeom prst="rect">
            <a:avLst/>
          </a:prstGeom>
        </p:spPr>
      </p:pic>
      <p:pic>
        <p:nvPicPr>
          <p:cNvPr id="6" name="Shape 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40" y="47338"/>
            <a:ext cx="237089" cy="243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Ryhmitä 6"/>
          <p:cNvGrpSpPr/>
          <p:nvPr/>
        </p:nvGrpSpPr>
        <p:grpSpPr>
          <a:xfrm>
            <a:off x="664340" y="374601"/>
            <a:ext cx="8479660" cy="3598673"/>
            <a:chOff x="834330" y="398607"/>
            <a:chExt cx="8479660" cy="3598673"/>
          </a:xfrm>
        </p:grpSpPr>
        <p:pic>
          <p:nvPicPr>
            <p:cNvPr id="4" name="Kuva 3" descr="elephan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399" y="398607"/>
              <a:ext cx="5206591" cy="3598673"/>
            </a:xfrm>
            <a:prstGeom prst="rect">
              <a:avLst/>
            </a:prstGeom>
          </p:spPr>
        </p:pic>
        <p:pic>
          <p:nvPicPr>
            <p:cNvPr id="2" name="Kuva 1" descr="Elephant-Wooden-Jigsaw-Puzzle-Toy-Montessori-toys-Number-Letter-Educational-Material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330" y="445933"/>
              <a:ext cx="3449164" cy="3439779"/>
            </a:xfrm>
            <a:prstGeom prst="rect">
              <a:avLst/>
            </a:prstGeom>
          </p:spPr>
        </p:pic>
      </p:grpSp>
      <p:sp>
        <p:nvSpPr>
          <p:cNvPr id="3" name="Suorakulmio 2"/>
          <p:cNvSpPr/>
          <p:nvPr/>
        </p:nvSpPr>
        <p:spPr>
          <a:xfrm>
            <a:off x="1084626" y="3900511"/>
            <a:ext cx="65726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Symbol" charset="0"/>
              <a:buChar char=""/>
            </a:pPr>
            <a:r>
              <a:rPr lang="fi-FI" sz="2000" dirty="0" err="1" smtClean="0"/>
              <a:t>Identify</a:t>
            </a:r>
            <a:r>
              <a:rPr lang="fi-FI" sz="2000" dirty="0" smtClean="0"/>
              <a:t> </a:t>
            </a:r>
            <a:r>
              <a:rPr lang="fi-FI" sz="2000" dirty="0" err="1" smtClean="0"/>
              <a:t>key</a:t>
            </a:r>
            <a:r>
              <a:rPr lang="fi-FI" sz="2000" dirty="0" smtClean="0"/>
              <a:t> </a:t>
            </a:r>
            <a:r>
              <a:rPr lang="fi-FI" sz="2000" dirty="0" err="1" smtClean="0"/>
              <a:t>areas/elements</a:t>
            </a:r>
            <a:r>
              <a:rPr lang="fi-FI" sz="2000" dirty="0" smtClean="0"/>
              <a:t> of the </a:t>
            </a:r>
            <a:r>
              <a:rPr lang="fi-FI" sz="2000" dirty="0" err="1" smtClean="0"/>
              <a:t>project</a:t>
            </a:r>
            <a:r>
              <a:rPr lang="fi-FI" sz="2000" dirty="0" smtClean="0"/>
              <a:t> + </a:t>
            </a:r>
            <a:r>
              <a:rPr lang="fi-FI" sz="2000" dirty="0" err="1" smtClean="0"/>
              <a:t>create</a:t>
            </a:r>
            <a:r>
              <a:rPr lang="fi-FI" sz="2000" dirty="0" smtClean="0"/>
              <a:t> </a:t>
            </a:r>
            <a:r>
              <a:rPr lang="fi-FI" sz="2000" dirty="0" err="1" smtClean="0"/>
              <a:t>alternative</a:t>
            </a:r>
            <a:r>
              <a:rPr lang="fi-FI" sz="2000" dirty="0" smtClean="0"/>
              <a:t> </a:t>
            </a:r>
            <a:r>
              <a:rPr lang="fi-FI" sz="2000" dirty="0" err="1" smtClean="0"/>
              <a:t>solutions</a:t>
            </a:r>
            <a:r>
              <a:rPr lang="fi-FI" sz="2000" dirty="0" smtClean="0"/>
              <a:t> </a:t>
            </a:r>
            <a:r>
              <a:rPr lang="fi-FI" sz="2000" dirty="0" err="1" smtClean="0"/>
              <a:t>so</a:t>
            </a:r>
            <a:r>
              <a:rPr lang="fi-FI" sz="2000" dirty="0" smtClean="0"/>
              <a:t> </a:t>
            </a:r>
            <a:r>
              <a:rPr lang="fi-FI" sz="2000" dirty="0" err="1" smtClean="0"/>
              <a:t>that</a:t>
            </a:r>
            <a:r>
              <a:rPr lang="fi-FI" sz="2000" dirty="0" smtClean="0"/>
              <a:t> </a:t>
            </a:r>
            <a:r>
              <a:rPr lang="fi-FI" sz="2000" dirty="0" err="1" smtClean="0"/>
              <a:t>users</a:t>
            </a:r>
            <a:r>
              <a:rPr lang="fi-FI" sz="2000" dirty="0" smtClean="0"/>
              <a:t> </a:t>
            </a:r>
            <a:r>
              <a:rPr lang="fi-FI" sz="2000" dirty="0" err="1" smtClean="0"/>
              <a:t>can</a:t>
            </a:r>
            <a:r>
              <a:rPr lang="fi-FI" sz="2000" dirty="0" smtClean="0"/>
              <a:t> </a:t>
            </a:r>
            <a:r>
              <a:rPr lang="fi-FI" sz="2000" dirty="0" err="1" smtClean="0"/>
              <a:t>choose</a:t>
            </a:r>
            <a:r>
              <a:rPr lang="fi-FI" sz="2000" dirty="0" smtClean="0"/>
              <a:t> &amp; </a:t>
            </a:r>
            <a:r>
              <a:rPr lang="fi-FI" sz="2000" dirty="0" err="1" smtClean="0"/>
              <a:t>argument</a:t>
            </a:r>
            <a:endParaRPr lang="fi-FI" sz="2000" dirty="0" smtClean="0"/>
          </a:p>
        </p:txBody>
      </p:sp>
      <p:sp>
        <p:nvSpPr>
          <p:cNvPr id="8" name="Tekstiruutu 7"/>
          <p:cNvSpPr txBox="1"/>
          <p:nvPr/>
        </p:nvSpPr>
        <p:spPr>
          <a:xfrm>
            <a:off x="1659386" y="294167"/>
            <a:ext cx="526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/>
              <a:t>CREATIVE BUT </a:t>
            </a:r>
            <a:r>
              <a:rPr lang="fi-FI" sz="2000" dirty="0"/>
              <a:t>PRECISE AND SYSTEMATIC </a:t>
            </a:r>
            <a:r>
              <a:rPr lang="fi-FI" sz="2000" dirty="0" smtClean="0"/>
              <a:t> WORK</a:t>
            </a:r>
            <a:endParaRPr lang="fi-FI" sz="2000" dirty="0"/>
          </a:p>
        </p:txBody>
      </p:sp>
    </p:spTree>
    <p:extLst>
      <p:ext uri="{BB962C8B-B14F-4D97-AF65-F5344CB8AC3E}">
        <p14:creationId xmlns="" xmlns:p14="http://schemas.microsoft.com/office/powerpoint/2010/main" val="9732055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LAB-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5" y="13"/>
            <a:ext cx="389355" cy="300419"/>
          </a:xfrm>
          <a:prstGeom prst="rect">
            <a:avLst/>
          </a:prstGeom>
        </p:spPr>
      </p:pic>
      <p:pic>
        <p:nvPicPr>
          <p:cNvPr id="6" name="Shape 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40" y="47338"/>
            <a:ext cx="237089" cy="2430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ruutu 2"/>
          <p:cNvSpPr txBox="1"/>
          <p:nvPr/>
        </p:nvSpPr>
        <p:spPr>
          <a:xfrm>
            <a:off x="288929" y="1005950"/>
            <a:ext cx="85819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dirty="0" smtClean="0">
                <a:latin typeface="Helvetica Neue"/>
                <a:cs typeface="Helvetica Neue"/>
              </a:rPr>
              <a:t>.. To </a:t>
            </a:r>
            <a:r>
              <a:rPr lang="fi-FI" sz="2000" dirty="0" err="1" smtClean="0">
                <a:latin typeface="Helvetica Neue"/>
                <a:cs typeface="Helvetica Neue"/>
              </a:rPr>
              <a:t>renew</a:t>
            </a:r>
            <a:r>
              <a:rPr lang="fi-FI" sz="2000" dirty="0" smtClean="0">
                <a:latin typeface="Helvetica Neue"/>
                <a:cs typeface="Helvetica Neue"/>
              </a:rPr>
              <a:t> </a:t>
            </a:r>
            <a:r>
              <a:rPr lang="fi-FI" sz="2000" dirty="0" err="1" smtClean="0">
                <a:latin typeface="Helvetica Neue"/>
                <a:cs typeface="Helvetica Neue"/>
              </a:rPr>
              <a:t>professional</a:t>
            </a:r>
            <a:r>
              <a:rPr lang="fi-FI" sz="2000" dirty="0" smtClean="0">
                <a:latin typeface="Helvetica Neue"/>
                <a:cs typeface="Helvetica Neue"/>
              </a:rPr>
              <a:t> </a:t>
            </a:r>
            <a:r>
              <a:rPr lang="fi-FI" sz="2000" dirty="0" err="1" smtClean="0">
                <a:latin typeface="Helvetica Neue"/>
                <a:cs typeface="Helvetica Neue"/>
              </a:rPr>
              <a:t>skills</a:t>
            </a:r>
            <a:r>
              <a:rPr lang="fi-FI" sz="2000" dirty="0" smtClean="0">
                <a:latin typeface="Helvetica Neue"/>
                <a:cs typeface="Helvetica Neue"/>
              </a:rPr>
              <a:t> and </a:t>
            </a:r>
            <a:r>
              <a:rPr lang="fi-FI" sz="2000" dirty="0" err="1" smtClean="0">
                <a:latin typeface="Helvetica Neue"/>
                <a:cs typeface="Helvetica Neue"/>
              </a:rPr>
              <a:t>approach</a:t>
            </a:r>
            <a:r>
              <a:rPr lang="fi-FI" sz="2000" dirty="0" smtClean="0">
                <a:latin typeface="Helvetica Neue"/>
                <a:cs typeface="Helvetica Neue"/>
              </a:rPr>
              <a:t>..</a:t>
            </a:r>
          </a:p>
          <a:p>
            <a:pPr algn="ctr"/>
            <a:endParaRPr lang="fi-FI" sz="2000" dirty="0" smtClean="0">
              <a:latin typeface="Helvetica Neue"/>
              <a:cs typeface="Helvetica Neue"/>
            </a:endParaRPr>
          </a:p>
          <a:p>
            <a:pPr algn="ctr"/>
            <a:r>
              <a:rPr lang="fi-FI" sz="8000" dirty="0" smtClean="0">
                <a:latin typeface="Helvetica Neue"/>
                <a:cs typeface="Helvetica Neue"/>
              </a:rPr>
              <a:t>WRITER / MAKER</a:t>
            </a:r>
          </a:p>
          <a:p>
            <a:pPr algn="ctr"/>
            <a:r>
              <a:rPr lang="fi-FI" sz="8000" dirty="0" smtClean="0">
                <a:latin typeface="Helvetica Neue"/>
                <a:cs typeface="Helvetica Neue"/>
              </a:rPr>
              <a:t>PARTICIPATION</a:t>
            </a:r>
            <a:endParaRPr lang="fi-FI" sz="80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10017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kehys 5"/>
          <p:cNvSpPr txBox="1"/>
          <p:nvPr/>
        </p:nvSpPr>
        <p:spPr>
          <a:xfrm>
            <a:off x="1560952" y="2242394"/>
            <a:ext cx="6299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dirty="0" smtClean="0">
                <a:latin typeface="Yle Li" pitchFamily="50" charset="0"/>
              </a:rPr>
              <a:t>COMEDY PROJECT 2017-18</a:t>
            </a:r>
            <a:endParaRPr lang="fi-FI" sz="2400" dirty="0">
              <a:latin typeface="Yle Li" pitchFamily="50" charset="0"/>
            </a:endParaRPr>
          </a:p>
        </p:txBody>
      </p:sp>
      <p:pic>
        <p:nvPicPr>
          <p:cNvPr id="9" name="logo-turkoosi.png" descr="/Users/tuulilaukkanen/Documents/Ylen-projektit/YLE-Ilme/NETTI-yle-ilme/Digitaaliset-lomakkeet/logo/ppt/valmiit/logo-turkoos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7474"/>
            <a:ext cx="432048" cy="324036"/>
          </a:xfrm>
          <a:prstGeom prst="rect">
            <a:avLst/>
          </a:prstGeom>
        </p:spPr>
      </p:pic>
      <p:pic>
        <p:nvPicPr>
          <p:cNvPr id="2" name="Kuva 1" descr="IMG_643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516"/>
            <a:ext cx="9144000" cy="152781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971600" y="2895786"/>
            <a:ext cx="70567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charset="0"/>
              <a:buChar char=""/>
            </a:pPr>
            <a:r>
              <a:rPr lang="fi-FI" dirty="0" smtClean="0"/>
              <a:t>8 </a:t>
            </a:r>
            <a:r>
              <a:rPr lang="fi-FI" dirty="0" err="1" smtClean="0"/>
              <a:t>prominent</a:t>
            </a:r>
            <a:r>
              <a:rPr lang="fi-FI" dirty="0" smtClean="0"/>
              <a:t> </a:t>
            </a:r>
            <a:r>
              <a:rPr lang="fi-FI" dirty="0" err="1" smtClean="0"/>
              <a:t>young</a:t>
            </a:r>
            <a:r>
              <a:rPr lang="fi-FI" dirty="0" smtClean="0"/>
              <a:t> </a:t>
            </a:r>
            <a:r>
              <a:rPr lang="fi-FI" dirty="0" err="1" smtClean="0"/>
              <a:t>generation</a:t>
            </a:r>
            <a:r>
              <a:rPr lang="fi-FI" dirty="0" smtClean="0"/>
              <a:t> </a:t>
            </a:r>
            <a:r>
              <a:rPr lang="fi-FI" dirty="0" err="1" smtClean="0"/>
              <a:t>comedy</a:t>
            </a:r>
            <a:r>
              <a:rPr lang="fi-FI" dirty="0" smtClean="0"/>
              <a:t> </a:t>
            </a:r>
            <a:r>
              <a:rPr lang="fi-FI" dirty="0" err="1" smtClean="0"/>
              <a:t>writers</a:t>
            </a:r>
            <a:endParaRPr lang="fi-FI" dirty="0" smtClean="0"/>
          </a:p>
          <a:p>
            <a:pPr marL="285750" indent="-285750">
              <a:buFont typeface="Symbol" charset="0"/>
              <a:buChar char=""/>
            </a:pPr>
            <a:r>
              <a:rPr lang="fi-FI" dirty="0" smtClean="0"/>
              <a:t>One </a:t>
            </a:r>
            <a:r>
              <a:rPr lang="fi-FI" dirty="0" err="1" smtClean="0"/>
              <a:t>year</a:t>
            </a:r>
            <a:r>
              <a:rPr lang="fi-FI" dirty="0" smtClean="0"/>
              <a:t> / 2 </a:t>
            </a:r>
            <a:r>
              <a:rPr lang="fi-FI" dirty="0" err="1" smtClean="0"/>
              <a:t>days</a:t>
            </a:r>
            <a:r>
              <a:rPr lang="fi-FI" dirty="0" smtClean="0"/>
              <a:t> a </a:t>
            </a:r>
            <a:r>
              <a:rPr lang="fi-FI" dirty="0" err="1" smtClean="0"/>
              <a:t>month</a:t>
            </a:r>
            <a:endParaRPr lang="fi-FI" dirty="0" smtClean="0"/>
          </a:p>
          <a:p>
            <a:pPr marL="285750" indent="-285750">
              <a:buFont typeface="Symbol" charset="0"/>
              <a:buChar char=""/>
            </a:pPr>
            <a:r>
              <a:rPr lang="fi-FI" dirty="0"/>
              <a:t>8</a:t>
            </a:r>
            <a:r>
              <a:rPr lang="fi-FI" dirty="0" smtClean="0"/>
              <a:t> </a:t>
            </a:r>
            <a:r>
              <a:rPr lang="fi-FI" dirty="0" err="1" smtClean="0"/>
              <a:t>guests</a:t>
            </a:r>
            <a:r>
              <a:rPr lang="fi-FI" dirty="0" smtClean="0"/>
              <a:t> </a:t>
            </a:r>
            <a:r>
              <a:rPr lang="fi-FI" dirty="0" err="1" smtClean="0"/>
              <a:t>giving</a:t>
            </a:r>
            <a:r>
              <a:rPr lang="fi-FI" dirty="0" smtClean="0"/>
              <a:t> </a:t>
            </a:r>
            <a:r>
              <a:rPr lang="fi-FI" sz="1600" dirty="0" err="1" smtClean="0"/>
              <a:t>them</a:t>
            </a:r>
            <a:r>
              <a:rPr lang="fi-FI" dirty="0" smtClean="0"/>
              <a:t> </a:t>
            </a:r>
            <a:r>
              <a:rPr lang="fi-FI" dirty="0" err="1" smtClean="0"/>
              <a:t>tools</a:t>
            </a:r>
            <a:r>
              <a:rPr lang="fi-FI" dirty="0" smtClean="0"/>
              <a:t> and </a:t>
            </a:r>
            <a:r>
              <a:rPr lang="fi-FI" dirty="0" err="1" smtClean="0"/>
              <a:t>viewpoints</a:t>
            </a:r>
            <a:r>
              <a:rPr lang="fi-FI" dirty="0" smtClean="0"/>
              <a:t> to </a:t>
            </a:r>
            <a:r>
              <a:rPr lang="fi-FI" dirty="0" err="1" smtClean="0"/>
              <a:t>see</a:t>
            </a:r>
            <a:r>
              <a:rPr lang="fi-FI" dirty="0" smtClean="0"/>
              <a:t> </a:t>
            </a:r>
            <a:r>
              <a:rPr lang="fi-FI" dirty="0" err="1" smtClean="0"/>
              <a:t>hidden</a:t>
            </a:r>
            <a:r>
              <a:rPr lang="fi-FI" dirty="0" smtClean="0"/>
              <a:t> </a:t>
            </a:r>
            <a:r>
              <a:rPr lang="fi-FI" dirty="0" err="1" smtClean="0"/>
              <a:t>change</a:t>
            </a:r>
            <a:r>
              <a:rPr lang="fi-FI" dirty="0" smtClean="0"/>
              <a:t>, </a:t>
            </a:r>
            <a:r>
              <a:rPr lang="fi-FI" dirty="0" err="1" smtClean="0"/>
              <a:t>embarrassment</a:t>
            </a:r>
            <a:r>
              <a:rPr lang="fi-FI" dirty="0" smtClean="0"/>
              <a:t> and pain in </a:t>
            </a:r>
            <a:r>
              <a:rPr lang="fi-FI" dirty="0" err="1" smtClean="0"/>
              <a:t>changing</a:t>
            </a:r>
            <a:r>
              <a:rPr lang="fi-FI" dirty="0" smtClean="0"/>
              <a:t> </a:t>
            </a:r>
            <a:r>
              <a:rPr lang="fi-FI" dirty="0" err="1" smtClean="0"/>
              <a:t>society</a:t>
            </a:r>
            <a:r>
              <a:rPr lang="fi-FI" dirty="0" smtClean="0"/>
              <a:t>: </a:t>
            </a:r>
            <a:r>
              <a:rPr lang="fi-FI" dirty="0" err="1" smtClean="0"/>
              <a:t>anthropology</a:t>
            </a:r>
            <a:r>
              <a:rPr lang="fi-FI" dirty="0" smtClean="0"/>
              <a:t>, </a:t>
            </a:r>
            <a:r>
              <a:rPr lang="fi-FI" dirty="0" err="1" smtClean="0"/>
              <a:t>psychology</a:t>
            </a:r>
            <a:r>
              <a:rPr lang="fi-FI" dirty="0" smtClean="0"/>
              <a:t>, social media </a:t>
            </a:r>
            <a:r>
              <a:rPr lang="fi-FI" dirty="0" err="1" smtClean="0"/>
              <a:t>behavior</a:t>
            </a:r>
            <a:r>
              <a:rPr lang="fi-FI" dirty="0" smtClean="0"/>
              <a:t>, </a:t>
            </a:r>
            <a:r>
              <a:rPr lang="fi-FI" dirty="0" err="1" smtClean="0"/>
              <a:t>future</a:t>
            </a:r>
            <a:r>
              <a:rPr lang="fi-FI" dirty="0" smtClean="0"/>
              <a:t> </a:t>
            </a:r>
            <a:r>
              <a:rPr lang="fi-FI" dirty="0" err="1" smtClean="0"/>
              <a:t>research</a:t>
            </a:r>
            <a:r>
              <a:rPr lang="fi-FI" dirty="0" smtClean="0"/>
              <a:t> etc. </a:t>
            </a:r>
          </a:p>
          <a:p>
            <a:pPr marL="285750" indent="-285750">
              <a:buFont typeface="Symbol" charset="0"/>
              <a:buChar char=""/>
            </a:pPr>
            <a:r>
              <a:rPr lang="fi-FI" dirty="0"/>
              <a:t>9</a:t>
            </a:r>
            <a:r>
              <a:rPr lang="fi-FI" dirty="0" smtClean="0"/>
              <a:t> </a:t>
            </a:r>
            <a:r>
              <a:rPr lang="fi-FI" dirty="0" err="1" smtClean="0"/>
              <a:t>most</a:t>
            </a:r>
            <a:r>
              <a:rPr lang="fi-FI" dirty="0" smtClean="0"/>
              <a:t> </a:t>
            </a:r>
            <a:r>
              <a:rPr lang="fi-FI" dirty="0" err="1" smtClean="0"/>
              <a:t>prominent</a:t>
            </a:r>
            <a:r>
              <a:rPr lang="fi-FI" dirty="0" smtClean="0"/>
              <a:t> </a:t>
            </a:r>
            <a:r>
              <a:rPr lang="fi-FI" dirty="0" err="1" smtClean="0"/>
              <a:t>comedy</a:t>
            </a:r>
            <a:r>
              <a:rPr lang="fi-FI" dirty="0" smtClean="0"/>
              <a:t> </a:t>
            </a:r>
            <a:r>
              <a:rPr lang="fi-FI" dirty="0" err="1" smtClean="0"/>
              <a:t>series</a:t>
            </a:r>
            <a:r>
              <a:rPr lang="fi-FI" dirty="0" smtClean="0"/>
              <a:t> </a:t>
            </a:r>
            <a:r>
              <a:rPr lang="fi-FI" dirty="0" err="1" smtClean="0"/>
              <a:t>analyzed</a:t>
            </a:r>
            <a:r>
              <a:rPr lang="fi-FI" dirty="0" smtClean="0"/>
              <a:t> </a:t>
            </a:r>
            <a:r>
              <a:rPr lang="fi-FI" dirty="0" err="1" smtClean="0"/>
              <a:t>from</a:t>
            </a:r>
            <a:r>
              <a:rPr lang="fi-FI" dirty="0" smtClean="0"/>
              <a:t> </a:t>
            </a:r>
            <a:r>
              <a:rPr lang="fi-FI" dirty="0" err="1" smtClean="0"/>
              <a:t>writers</a:t>
            </a:r>
            <a:r>
              <a:rPr lang="fi-FI" dirty="0" smtClean="0"/>
              <a:t> </a:t>
            </a:r>
            <a:r>
              <a:rPr lang="fi-FI" dirty="0" err="1" smtClean="0"/>
              <a:t>point</a:t>
            </a:r>
            <a:r>
              <a:rPr lang="fi-FI" dirty="0" smtClean="0"/>
              <a:t> of </a:t>
            </a:r>
            <a:r>
              <a:rPr lang="fi-FI" dirty="0" err="1" smtClean="0"/>
              <a:t>view</a:t>
            </a:r>
            <a:endParaRPr lang="fi-FI" dirty="0" smtClean="0"/>
          </a:p>
          <a:p>
            <a:pPr marL="285750" indent="-285750">
              <a:buFont typeface="Symbol" charset="0"/>
              <a:buChar char=""/>
            </a:pPr>
            <a:r>
              <a:rPr lang="fi-FI" dirty="0" err="1" smtClean="0"/>
              <a:t>Step-by-step</a:t>
            </a:r>
            <a:r>
              <a:rPr lang="fi-FI" dirty="0" smtClean="0"/>
              <a:t> </a:t>
            </a:r>
            <a:r>
              <a:rPr lang="fi-FI" dirty="0" err="1" smtClean="0"/>
              <a:t>development</a:t>
            </a:r>
            <a:r>
              <a:rPr lang="fi-FI" dirty="0" smtClean="0"/>
              <a:t> of </a:t>
            </a:r>
            <a:r>
              <a:rPr lang="fi-FI" dirty="0" err="1" smtClean="0"/>
              <a:t>writer</a:t>
            </a:r>
            <a:r>
              <a:rPr lang="fi-FI" dirty="0" smtClean="0"/>
              <a:t> </a:t>
            </a:r>
            <a:r>
              <a:rPr lang="fi-FI" dirty="0" err="1" smtClean="0"/>
              <a:t>teams</a:t>
            </a:r>
            <a:r>
              <a:rPr lang="fi-FI" dirty="0" smtClean="0"/>
              <a:t> and </a:t>
            </a:r>
            <a:r>
              <a:rPr lang="fi-FI" dirty="0" err="1" smtClean="0"/>
              <a:t>concepts</a:t>
            </a:r>
            <a:endParaRPr lang="fi-FI" dirty="0" smtClean="0"/>
          </a:p>
        </p:txBody>
      </p:sp>
      <p:sp>
        <p:nvSpPr>
          <p:cNvPr id="4" name="Tekstiruutu 3"/>
          <p:cNvSpPr txBox="1"/>
          <p:nvPr/>
        </p:nvSpPr>
        <p:spPr>
          <a:xfrm>
            <a:off x="1187625" y="87474"/>
            <a:ext cx="7383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i="1" dirty="0"/>
              <a:t>t</a:t>
            </a:r>
            <a:r>
              <a:rPr lang="fi-FI" i="1" dirty="0" smtClean="0"/>
              <a:t>o </a:t>
            </a:r>
            <a:r>
              <a:rPr lang="fi-FI" i="1" dirty="0" err="1" smtClean="0"/>
              <a:t>make</a:t>
            </a:r>
            <a:r>
              <a:rPr lang="fi-FI" i="1" dirty="0" smtClean="0"/>
              <a:t> international </a:t>
            </a:r>
            <a:r>
              <a:rPr lang="fi-FI" i="1" dirty="0" err="1" smtClean="0"/>
              <a:t>high</a:t>
            </a:r>
            <a:r>
              <a:rPr lang="fi-FI" i="1" dirty="0" smtClean="0"/>
              <a:t> </a:t>
            </a:r>
            <a:r>
              <a:rPr lang="fi-FI" i="1" dirty="0" err="1" smtClean="0"/>
              <a:t>end</a:t>
            </a:r>
            <a:r>
              <a:rPr lang="fi-FI" i="1" dirty="0" smtClean="0"/>
              <a:t>  </a:t>
            </a:r>
            <a:r>
              <a:rPr lang="fi-FI" i="1" dirty="0" err="1" smtClean="0"/>
              <a:t>drama</a:t>
            </a:r>
            <a:r>
              <a:rPr lang="fi-FI" i="1" dirty="0" smtClean="0"/>
              <a:t> with </a:t>
            </a:r>
            <a:r>
              <a:rPr lang="fi-FI" i="1" dirty="0" err="1" smtClean="0"/>
              <a:t>finnish</a:t>
            </a:r>
            <a:r>
              <a:rPr lang="fi-FI" i="1" dirty="0" smtClean="0"/>
              <a:t> </a:t>
            </a:r>
            <a:r>
              <a:rPr lang="fi-FI" i="1" dirty="0" err="1" smtClean="0"/>
              <a:t>local</a:t>
            </a:r>
            <a:r>
              <a:rPr lang="fi-FI" i="1" dirty="0" smtClean="0"/>
              <a:t> </a:t>
            </a:r>
            <a:r>
              <a:rPr lang="fi-FI" i="1" dirty="0" err="1" smtClean="0"/>
              <a:t>flavour</a:t>
            </a:r>
            <a:r>
              <a:rPr lang="fi-FI" i="1" dirty="0" smtClean="0"/>
              <a:t> </a:t>
            </a:r>
            <a:r>
              <a:rPr lang="mr-IN" i="1" dirty="0" smtClean="0"/>
              <a:t>–</a:t>
            </a:r>
            <a:r>
              <a:rPr lang="fi-FI" i="1" dirty="0" smtClean="0"/>
              <a:t> UNDER 30</a:t>
            </a:r>
            <a:endParaRPr lang="fi-FI" i="1" dirty="0"/>
          </a:p>
        </p:txBody>
      </p:sp>
    </p:spTree>
    <p:extLst>
      <p:ext uri="{BB962C8B-B14F-4D97-AF65-F5344CB8AC3E}">
        <p14:creationId xmlns="" xmlns:p14="http://schemas.microsoft.com/office/powerpoint/2010/main" val="2164938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ogo-turkoosi.png" descr="/Users/tuulilaukkanen/Documents/Ylen-projektit/YLE-Ilme/NETTI-yle-ilme/Digitaaliset-lomakkeet/logo/ppt/valmiit/logo-turkoos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7474"/>
            <a:ext cx="432048" cy="324036"/>
          </a:xfrm>
          <a:prstGeom prst="rect">
            <a:avLst/>
          </a:prstGeom>
        </p:spPr>
      </p:pic>
      <p:pic>
        <p:nvPicPr>
          <p:cNvPr id="2" name="Kuva 1" descr="IMG_643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516"/>
            <a:ext cx="9144000" cy="152781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971600" y="3003798"/>
            <a:ext cx="705678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charset="0"/>
              <a:buChar char=""/>
            </a:pPr>
            <a:r>
              <a:rPr lang="fi-FI" dirty="0" smtClean="0"/>
              <a:t>8 </a:t>
            </a:r>
            <a:r>
              <a:rPr lang="fi-FI" dirty="0" err="1" smtClean="0"/>
              <a:t>prominent</a:t>
            </a:r>
            <a:r>
              <a:rPr lang="fi-FI" dirty="0" smtClean="0"/>
              <a:t> </a:t>
            </a:r>
            <a:r>
              <a:rPr lang="fi-FI" dirty="0" err="1" smtClean="0"/>
              <a:t>young</a:t>
            </a:r>
            <a:r>
              <a:rPr lang="fi-FI" dirty="0" smtClean="0"/>
              <a:t> </a:t>
            </a:r>
            <a:r>
              <a:rPr lang="fi-FI" dirty="0" err="1" smtClean="0"/>
              <a:t>generation</a:t>
            </a:r>
            <a:r>
              <a:rPr lang="fi-FI" dirty="0" smtClean="0"/>
              <a:t> </a:t>
            </a:r>
            <a:r>
              <a:rPr lang="fi-FI" dirty="0" err="1" smtClean="0"/>
              <a:t>drama</a:t>
            </a:r>
            <a:r>
              <a:rPr lang="fi-FI" dirty="0" smtClean="0"/>
              <a:t> </a:t>
            </a:r>
            <a:r>
              <a:rPr lang="fi-FI" dirty="0" err="1" smtClean="0"/>
              <a:t>writers</a:t>
            </a:r>
            <a:endParaRPr lang="fi-FI" dirty="0" smtClean="0"/>
          </a:p>
          <a:p>
            <a:pPr marL="285750" indent="-285750">
              <a:buFont typeface="Symbol" charset="0"/>
              <a:buChar char=""/>
            </a:pPr>
            <a:r>
              <a:rPr lang="fi-FI" dirty="0" smtClean="0"/>
              <a:t>One </a:t>
            </a:r>
            <a:r>
              <a:rPr lang="fi-FI" dirty="0" err="1" smtClean="0"/>
              <a:t>year</a:t>
            </a:r>
            <a:r>
              <a:rPr lang="fi-FI" dirty="0" smtClean="0"/>
              <a:t> / 2 </a:t>
            </a:r>
            <a:r>
              <a:rPr lang="fi-FI" dirty="0" err="1" smtClean="0"/>
              <a:t>days</a:t>
            </a:r>
            <a:r>
              <a:rPr lang="fi-FI" dirty="0" smtClean="0"/>
              <a:t> a </a:t>
            </a:r>
            <a:r>
              <a:rPr lang="fi-FI" dirty="0" err="1" smtClean="0"/>
              <a:t>month</a:t>
            </a:r>
            <a:endParaRPr lang="fi-FI" dirty="0" smtClean="0"/>
          </a:p>
          <a:p>
            <a:pPr marL="285750" indent="-285750">
              <a:buFont typeface="Symbol" charset="0"/>
              <a:buChar char=""/>
            </a:pPr>
            <a:r>
              <a:rPr lang="fi-FI" dirty="0" smtClean="0"/>
              <a:t>12 </a:t>
            </a:r>
            <a:r>
              <a:rPr lang="fi-FI" sz="1600" dirty="0" err="1" smtClean="0"/>
              <a:t>guests</a:t>
            </a:r>
            <a:r>
              <a:rPr lang="fi-FI" dirty="0" smtClean="0"/>
              <a:t> </a:t>
            </a:r>
            <a:r>
              <a:rPr lang="fi-FI" dirty="0" err="1" smtClean="0"/>
              <a:t>directly</a:t>
            </a:r>
            <a:r>
              <a:rPr lang="fi-FI" dirty="0" smtClean="0"/>
              <a:t> </a:t>
            </a:r>
            <a:r>
              <a:rPr lang="fi-FI" dirty="0" err="1" smtClean="0"/>
              <a:t>from</a:t>
            </a:r>
            <a:r>
              <a:rPr lang="fi-FI" dirty="0" smtClean="0"/>
              <a:t> </a:t>
            </a:r>
            <a:r>
              <a:rPr lang="fi-FI" dirty="0" err="1" smtClean="0"/>
              <a:t>grassroots</a:t>
            </a:r>
            <a:r>
              <a:rPr lang="fi-FI" dirty="0" smtClean="0"/>
              <a:t>: </a:t>
            </a:r>
            <a:r>
              <a:rPr lang="fi-FI" dirty="0" err="1" smtClean="0"/>
              <a:t>police</a:t>
            </a:r>
            <a:r>
              <a:rPr lang="fi-FI" dirty="0" smtClean="0"/>
              <a:t>, </a:t>
            </a:r>
            <a:r>
              <a:rPr lang="fi-FI" dirty="0" err="1" smtClean="0"/>
              <a:t>criminals</a:t>
            </a:r>
            <a:r>
              <a:rPr lang="fi-FI" dirty="0" smtClean="0"/>
              <a:t>, </a:t>
            </a:r>
            <a:r>
              <a:rPr lang="fi-FI" dirty="0" err="1" smtClean="0"/>
              <a:t>sociologists</a:t>
            </a:r>
            <a:r>
              <a:rPr lang="fi-FI" dirty="0" smtClean="0"/>
              <a:t>, </a:t>
            </a:r>
            <a:r>
              <a:rPr lang="fi-FI" dirty="0" err="1" smtClean="0"/>
              <a:t>sex</a:t>
            </a:r>
            <a:r>
              <a:rPr lang="fi-FI" dirty="0" smtClean="0"/>
              <a:t> </a:t>
            </a:r>
            <a:r>
              <a:rPr lang="fi-FI" dirty="0" err="1" smtClean="0"/>
              <a:t>worker</a:t>
            </a:r>
            <a:r>
              <a:rPr lang="fi-FI" dirty="0" smtClean="0"/>
              <a:t> </a:t>
            </a:r>
            <a:r>
              <a:rPr lang="fi-FI" dirty="0" err="1" smtClean="0"/>
              <a:t>aid</a:t>
            </a:r>
            <a:r>
              <a:rPr lang="fi-FI" dirty="0" smtClean="0"/>
              <a:t> center, </a:t>
            </a:r>
            <a:r>
              <a:rPr lang="fi-FI" dirty="0" err="1" smtClean="0"/>
              <a:t>crime</a:t>
            </a:r>
            <a:r>
              <a:rPr lang="fi-FI" dirty="0" smtClean="0"/>
              <a:t> </a:t>
            </a:r>
            <a:r>
              <a:rPr lang="fi-FI" dirty="0" err="1" smtClean="0"/>
              <a:t>writers</a:t>
            </a:r>
            <a:r>
              <a:rPr lang="fi-FI" dirty="0" smtClean="0"/>
              <a:t>, </a:t>
            </a:r>
            <a:r>
              <a:rPr lang="fi-FI" dirty="0" err="1" smtClean="0"/>
              <a:t>therapists</a:t>
            </a:r>
            <a:r>
              <a:rPr lang="fi-FI" dirty="0" smtClean="0"/>
              <a:t>, </a:t>
            </a:r>
          </a:p>
          <a:p>
            <a:pPr marL="285750" indent="-285750">
              <a:buFont typeface="Symbol" charset="0"/>
              <a:buChar char=""/>
            </a:pPr>
            <a:r>
              <a:rPr lang="fi-FI" dirty="0" smtClean="0"/>
              <a:t>10 </a:t>
            </a:r>
            <a:r>
              <a:rPr lang="fi-FI" dirty="0" err="1" smtClean="0"/>
              <a:t>most</a:t>
            </a:r>
            <a:r>
              <a:rPr lang="fi-FI" dirty="0" smtClean="0"/>
              <a:t> </a:t>
            </a:r>
            <a:r>
              <a:rPr lang="fi-FI" dirty="0" err="1" smtClean="0"/>
              <a:t>prominent</a:t>
            </a:r>
            <a:r>
              <a:rPr lang="fi-FI" dirty="0" smtClean="0"/>
              <a:t> </a:t>
            </a:r>
            <a:r>
              <a:rPr lang="fi-FI" dirty="0" err="1" smtClean="0"/>
              <a:t>crime</a:t>
            </a:r>
            <a:r>
              <a:rPr lang="fi-FI" dirty="0" smtClean="0"/>
              <a:t> </a:t>
            </a:r>
            <a:r>
              <a:rPr lang="fi-FI" dirty="0" err="1" smtClean="0"/>
              <a:t>series</a:t>
            </a:r>
            <a:r>
              <a:rPr lang="fi-FI" dirty="0" smtClean="0"/>
              <a:t> </a:t>
            </a:r>
            <a:r>
              <a:rPr lang="fi-FI" dirty="0" err="1" smtClean="0"/>
              <a:t>analyzed</a:t>
            </a:r>
            <a:r>
              <a:rPr lang="fi-FI" dirty="0" smtClean="0"/>
              <a:t> </a:t>
            </a:r>
            <a:r>
              <a:rPr lang="fi-FI" dirty="0" err="1" smtClean="0"/>
              <a:t>from</a:t>
            </a:r>
            <a:r>
              <a:rPr lang="fi-FI" dirty="0" smtClean="0"/>
              <a:t> </a:t>
            </a:r>
            <a:r>
              <a:rPr lang="fi-FI" dirty="0" err="1" smtClean="0"/>
              <a:t>writers</a:t>
            </a:r>
            <a:r>
              <a:rPr lang="fi-FI" dirty="0" smtClean="0"/>
              <a:t> </a:t>
            </a:r>
            <a:r>
              <a:rPr lang="fi-FI" dirty="0" err="1" smtClean="0"/>
              <a:t>point</a:t>
            </a:r>
            <a:r>
              <a:rPr lang="fi-FI" dirty="0" smtClean="0"/>
              <a:t> of </a:t>
            </a:r>
            <a:r>
              <a:rPr lang="fi-FI" dirty="0" err="1" smtClean="0"/>
              <a:t>view</a:t>
            </a:r>
            <a:endParaRPr lang="fi-FI" dirty="0" smtClean="0"/>
          </a:p>
          <a:p>
            <a:pPr marL="285750" indent="-285750">
              <a:buFont typeface="Symbol" charset="0"/>
              <a:buChar char=""/>
            </a:pPr>
            <a:r>
              <a:rPr lang="fi-FI" dirty="0" err="1" smtClean="0"/>
              <a:t>Step-by-step</a:t>
            </a:r>
            <a:r>
              <a:rPr lang="fi-FI" dirty="0" smtClean="0"/>
              <a:t> </a:t>
            </a:r>
            <a:r>
              <a:rPr lang="fi-FI" dirty="0" err="1" smtClean="0"/>
              <a:t>development</a:t>
            </a:r>
            <a:r>
              <a:rPr lang="fi-FI" dirty="0" smtClean="0"/>
              <a:t> of </a:t>
            </a:r>
            <a:r>
              <a:rPr lang="fi-FI" dirty="0" err="1" smtClean="0"/>
              <a:t>writer</a:t>
            </a:r>
            <a:r>
              <a:rPr lang="fi-FI" dirty="0" smtClean="0"/>
              <a:t> </a:t>
            </a:r>
            <a:r>
              <a:rPr lang="fi-FI" dirty="0" err="1" smtClean="0"/>
              <a:t>teams</a:t>
            </a:r>
            <a:r>
              <a:rPr lang="fi-FI" dirty="0" smtClean="0"/>
              <a:t> and </a:t>
            </a:r>
            <a:r>
              <a:rPr lang="fi-FI" dirty="0" err="1" smtClean="0"/>
              <a:t>concepts</a:t>
            </a:r>
            <a:endParaRPr lang="fi-FI" dirty="0" smtClean="0"/>
          </a:p>
        </p:txBody>
      </p:sp>
      <p:sp>
        <p:nvSpPr>
          <p:cNvPr id="4" name="Tekstiruutu 3"/>
          <p:cNvSpPr txBox="1"/>
          <p:nvPr/>
        </p:nvSpPr>
        <p:spPr>
          <a:xfrm>
            <a:off x="1187625" y="87474"/>
            <a:ext cx="7383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i="1" dirty="0"/>
              <a:t>t</a:t>
            </a:r>
            <a:r>
              <a:rPr lang="fi-FI" i="1" dirty="0" smtClean="0"/>
              <a:t>o </a:t>
            </a:r>
            <a:r>
              <a:rPr lang="fi-FI" i="1" dirty="0" err="1" smtClean="0"/>
              <a:t>make</a:t>
            </a:r>
            <a:r>
              <a:rPr lang="fi-FI" i="1" dirty="0" smtClean="0"/>
              <a:t> international </a:t>
            </a:r>
            <a:r>
              <a:rPr lang="fi-FI" i="1" dirty="0" err="1" smtClean="0"/>
              <a:t>high</a:t>
            </a:r>
            <a:r>
              <a:rPr lang="fi-FI" i="1" dirty="0" smtClean="0"/>
              <a:t> </a:t>
            </a:r>
            <a:r>
              <a:rPr lang="fi-FI" i="1" dirty="0" err="1" smtClean="0"/>
              <a:t>end</a:t>
            </a:r>
            <a:r>
              <a:rPr lang="fi-FI" i="1" dirty="0" smtClean="0"/>
              <a:t>  </a:t>
            </a:r>
            <a:r>
              <a:rPr lang="fi-FI" i="1" dirty="0" err="1" smtClean="0"/>
              <a:t>drama</a:t>
            </a:r>
            <a:r>
              <a:rPr lang="fi-FI" i="1" dirty="0" smtClean="0"/>
              <a:t> with </a:t>
            </a:r>
            <a:r>
              <a:rPr lang="fi-FI" i="1" dirty="0" err="1" smtClean="0"/>
              <a:t>finnish</a:t>
            </a:r>
            <a:r>
              <a:rPr lang="fi-FI" i="1" dirty="0" smtClean="0"/>
              <a:t> </a:t>
            </a:r>
            <a:r>
              <a:rPr lang="fi-FI" i="1" dirty="0" err="1" smtClean="0"/>
              <a:t>local</a:t>
            </a:r>
            <a:r>
              <a:rPr lang="fi-FI" i="1" dirty="0" smtClean="0"/>
              <a:t> </a:t>
            </a:r>
            <a:r>
              <a:rPr lang="fi-FI" i="1" dirty="0" err="1" smtClean="0"/>
              <a:t>flavour</a:t>
            </a:r>
            <a:r>
              <a:rPr lang="fi-FI" i="1" dirty="0" smtClean="0"/>
              <a:t> </a:t>
            </a:r>
            <a:r>
              <a:rPr lang="mr-IN" i="1" dirty="0" smtClean="0"/>
              <a:t>–</a:t>
            </a:r>
            <a:r>
              <a:rPr lang="fi-FI" i="1" dirty="0" smtClean="0"/>
              <a:t> UNDER 30</a:t>
            </a:r>
            <a:endParaRPr lang="fi-FI" i="1" dirty="0"/>
          </a:p>
        </p:txBody>
      </p:sp>
      <p:sp>
        <p:nvSpPr>
          <p:cNvPr id="7" name="Tekstikehys 5"/>
          <p:cNvSpPr txBox="1"/>
          <p:nvPr/>
        </p:nvSpPr>
        <p:spPr>
          <a:xfrm>
            <a:off x="1560952" y="2242394"/>
            <a:ext cx="5769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dirty="0" smtClean="0">
                <a:latin typeface="Yle Li" pitchFamily="50" charset="0"/>
              </a:rPr>
              <a:t>CRIME PROJECT 2015-16</a:t>
            </a:r>
            <a:endParaRPr lang="fi-FI" sz="2400" dirty="0">
              <a:latin typeface="Yle Li" pitchFamily="50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66424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51437" y="3979998"/>
            <a:ext cx="8313316" cy="857250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THANK YOU</a:t>
            </a:r>
            <a:r>
              <a:rPr lang="fi-FI" dirty="0"/>
              <a:t>!</a:t>
            </a:r>
            <a:br>
              <a:rPr lang="fi-FI" dirty="0"/>
            </a:br>
            <a:r>
              <a:rPr lang="fi-FI" sz="1600" dirty="0"/>
              <a:t>Raimo Lang</a:t>
            </a:r>
            <a:br>
              <a:rPr lang="fi-FI" sz="1600" dirty="0"/>
            </a:br>
            <a:r>
              <a:rPr lang="fi-FI" sz="1600" dirty="0">
                <a:hlinkClick r:id="rId2"/>
              </a:rPr>
              <a:t>raimolang@gmail.com</a:t>
            </a:r>
            <a:r>
              <a:rPr lang="fi-FI" sz="1600" dirty="0"/>
              <a:t/>
            </a:r>
            <a:br>
              <a:rPr lang="fi-FI" sz="1600" dirty="0"/>
            </a:br>
            <a:r>
              <a:rPr lang="fi-FI" sz="1600" dirty="0" err="1"/>
              <a:t>Head</a:t>
            </a:r>
            <a:r>
              <a:rPr lang="fi-FI" sz="1600" dirty="0"/>
              <a:t> of </a:t>
            </a:r>
            <a:r>
              <a:rPr lang="fi-FI" sz="1600" dirty="0" err="1"/>
              <a:t>Development</a:t>
            </a:r>
            <a:r>
              <a:rPr lang="fi-FI" sz="1600" dirty="0"/>
              <a:t>, Yle Creative Content</a:t>
            </a:r>
            <a:br>
              <a:rPr lang="fi-FI" sz="1600" dirty="0"/>
            </a:br>
            <a:endParaRPr lang="fi-FI" sz="1600" dirty="0"/>
          </a:p>
        </p:txBody>
      </p:sp>
      <p:pic>
        <p:nvPicPr>
          <p:cNvPr id="8" name="Kuva 7" descr="socialmedialecture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583056"/>
            <a:ext cx="9162345" cy="3105096"/>
          </a:xfrm>
          <a:prstGeom prst="rect">
            <a:avLst/>
          </a:prstGeom>
        </p:spPr>
      </p:pic>
      <p:pic>
        <p:nvPicPr>
          <p:cNvPr id="9" name="Kuva 8" descr="LAB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51" y="1"/>
            <a:ext cx="389355" cy="300419"/>
          </a:xfrm>
          <a:prstGeom prst="rect">
            <a:avLst/>
          </a:prstGeom>
        </p:spPr>
      </p:pic>
      <p:pic>
        <p:nvPicPr>
          <p:cNvPr id="10" name="Shape 2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838" y="47338"/>
            <a:ext cx="237089" cy="243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218847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Ryhmä 57"/>
          <p:cNvGrpSpPr/>
          <p:nvPr/>
        </p:nvGrpSpPr>
        <p:grpSpPr>
          <a:xfrm>
            <a:off x="319122" y="1456717"/>
            <a:ext cx="8438256" cy="2601378"/>
            <a:chOff x="79779" y="938948"/>
            <a:chExt cx="8438256" cy="2601378"/>
          </a:xfrm>
        </p:grpSpPr>
        <p:sp>
          <p:nvSpPr>
            <p:cNvPr id="59" name="Tekstiruutu 24"/>
            <p:cNvSpPr txBox="1"/>
            <p:nvPr/>
          </p:nvSpPr>
          <p:spPr>
            <a:xfrm>
              <a:off x="79779" y="1205173"/>
              <a:ext cx="28913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600" dirty="0" smtClean="0">
                  <a:solidFill>
                    <a:schemeClr val="bg2">
                      <a:lumMod val="75000"/>
                    </a:schemeClr>
                  </a:solidFill>
                </a:rPr>
                <a:t>MEDIATUOTTEEN KEHITYSKAARI</a:t>
              </a:r>
              <a:endParaRPr lang="fi-FI" sz="16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grpSp>
          <p:nvGrpSpPr>
            <p:cNvPr id="60" name="Ryhmä 23"/>
            <p:cNvGrpSpPr/>
            <p:nvPr/>
          </p:nvGrpSpPr>
          <p:grpSpPr>
            <a:xfrm>
              <a:off x="147286" y="938948"/>
              <a:ext cx="8370749" cy="2601378"/>
              <a:chOff x="79779" y="938948"/>
              <a:chExt cx="8370749" cy="2601378"/>
            </a:xfrm>
          </p:grpSpPr>
          <p:sp>
            <p:nvSpPr>
              <p:cNvPr id="61" name="Nuoli oikealle 60"/>
              <p:cNvSpPr/>
              <p:nvPr/>
            </p:nvSpPr>
            <p:spPr>
              <a:xfrm>
                <a:off x="79779" y="938948"/>
                <a:ext cx="8370749" cy="2601378"/>
              </a:xfrm>
              <a:prstGeom prst="rightArrow">
                <a:avLst>
                  <a:gd name="adj1" fmla="val 50000"/>
                  <a:gd name="adj2" fmla="val 24309"/>
                </a:avLst>
              </a:prstGeom>
              <a:solidFill>
                <a:srgbClr val="00B4C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grpSp>
            <p:nvGrpSpPr>
              <p:cNvPr id="62" name="Ryhmä 18"/>
              <p:cNvGrpSpPr/>
              <p:nvPr/>
            </p:nvGrpSpPr>
            <p:grpSpPr>
              <a:xfrm>
                <a:off x="240701" y="1907081"/>
                <a:ext cx="7473396" cy="602343"/>
                <a:chOff x="670291" y="2035958"/>
                <a:chExt cx="7473396" cy="602343"/>
              </a:xfrm>
            </p:grpSpPr>
            <p:sp>
              <p:nvSpPr>
                <p:cNvPr id="63" name="Pyöristetty suorakulmio 62"/>
                <p:cNvSpPr/>
                <p:nvPr/>
              </p:nvSpPr>
              <p:spPr>
                <a:xfrm>
                  <a:off x="670291" y="2035958"/>
                  <a:ext cx="949857" cy="602343"/>
                </a:xfrm>
                <a:prstGeom prst="round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lvl="0" algn="ctr"/>
                  <a:r>
                    <a:rPr lang="fi-FI" sz="1000" dirty="0">
                      <a:solidFill>
                        <a:prstClr val="black"/>
                      </a:solidFill>
                    </a:rPr>
                    <a:t>HAVAINNOINTI</a:t>
                  </a:r>
                </a:p>
              </p:txBody>
            </p:sp>
            <p:sp>
              <p:nvSpPr>
                <p:cNvPr id="64" name="Pyöristetty suorakulmio 5"/>
                <p:cNvSpPr/>
                <p:nvPr/>
              </p:nvSpPr>
              <p:spPr>
                <a:xfrm>
                  <a:off x="1642500" y="2035958"/>
                  <a:ext cx="658845" cy="602343"/>
                </a:xfrm>
                <a:prstGeom prst="round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algn="ctr"/>
                  <a:r>
                    <a:rPr lang="fi-FI" sz="1000" dirty="0">
                      <a:solidFill>
                        <a:schemeClr val="tx1"/>
                      </a:solidFill>
                    </a:rPr>
                    <a:t>IDEOINTI</a:t>
                  </a:r>
                </a:p>
              </p:txBody>
            </p:sp>
            <p:sp>
              <p:nvSpPr>
                <p:cNvPr id="65" name="Pyöristetty suorakulmio 64"/>
                <p:cNvSpPr/>
                <p:nvPr/>
              </p:nvSpPr>
              <p:spPr>
                <a:xfrm>
                  <a:off x="2319706" y="2035958"/>
                  <a:ext cx="1080148" cy="602343"/>
                </a:xfrm>
                <a:prstGeom prst="round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algn="ctr"/>
                  <a:r>
                    <a:rPr lang="fi-FI" sz="1000" smtClean="0">
                      <a:solidFill>
                        <a:schemeClr val="tx1"/>
                      </a:solidFill>
                    </a:rPr>
                    <a:t>KONSEPTIKEHITYS</a:t>
                  </a:r>
                  <a:endParaRPr lang="fi-FI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" name="Pyöristetty suorakulmio 65"/>
                <p:cNvSpPr/>
                <p:nvPr/>
              </p:nvSpPr>
              <p:spPr>
                <a:xfrm>
                  <a:off x="3421508" y="2035958"/>
                  <a:ext cx="966388" cy="602343"/>
                </a:xfrm>
                <a:prstGeom prst="round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lvl="0" algn="ctr"/>
                  <a:r>
                    <a:rPr lang="fi-FI" sz="1000" dirty="0" smtClean="0">
                      <a:solidFill>
                        <a:prstClr val="black"/>
                      </a:solidFill>
                    </a:rPr>
                    <a:t>KÄSIKIRJOITUS</a:t>
                  </a:r>
                  <a:endParaRPr lang="fi-FI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" name="Pyöristetty suorakulmio 66"/>
                <p:cNvSpPr/>
                <p:nvPr/>
              </p:nvSpPr>
              <p:spPr>
                <a:xfrm>
                  <a:off x="4409573" y="2035958"/>
                  <a:ext cx="1052283" cy="602343"/>
                </a:xfrm>
                <a:prstGeom prst="round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algn="ctr"/>
                  <a:r>
                    <a:rPr lang="fi-FI" sz="1000" smtClean="0">
                      <a:solidFill>
                        <a:schemeClr val="tx1"/>
                      </a:solidFill>
                    </a:rPr>
                    <a:t>LÖYDETTÄVYYS</a:t>
                  </a:r>
                </a:p>
                <a:p>
                  <a:pPr algn="ctr"/>
                  <a:r>
                    <a:rPr lang="fi-FI" sz="700" smtClean="0">
                      <a:solidFill>
                        <a:schemeClr val="tx1"/>
                      </a:solidFill>
                    </a:rPr>
                    <a:t>SITOUTTAMINEN</a:t>
                  </a:r>
                  <a:endParaRPr lang="fi-FI" sz="7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8" name="Pyöristetty suorakulmio 67"/>
                <p:cNvSpPr/>
                <p:nvPr/>
              </p:nvSpPr>
              <p:spPr>
                <a:xfrm>
                  <a:off x="5481921" y="2035958"/>
                  <a:ext cx="790008" cy="602343"/>
                </a:xfrm>
                <a:prstGeom prst="round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lvl="0" algn="ctr"/>
                  <a:r>
                    <a:rPr lang="fi-FI" sz="1000" dirty="0" smtClean="0">
                      <a:solidFill>
                        <a:prstClr val="black"/>
                      </a:solidFill>
                    </a:rPr>
                    <a:t>TUOTANTO</a:t>
                  </a:r>
                  <a:endParaRPr lang="fi-FI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" name="Pyöristetty suorakulmio 68"/>
                <p:cNvSpPr/>
                <p:nvPr/>
              </p:nvSpPr>
              <p:spPr>
                <a:xfrm>
                  <a:off x="6290354" y="2035958"/>
                  <a:ext cx="776207" cy="602343"/>
                </a:xfrm>
                <a:prstGeom prst="round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algn="ctr"/>
                  <a:r>
                    <a:rPr lang="fi-FI" sz="1000" smtClean="0">
                      <a:solidFill>
                        <a:schemeClr val="tx1"/>
                      </a:solidFill>
                    </a:rPr>
                    <a:t>JULKAISU</a:t>
                  </a:r>
                  <a:endParaRPr lang="fi-FI" sz="1000" dirty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fi-FI" sz="700" dirty="0">
                      <a:solidFill>
                        <a:schemeClr val="tx1"/>
                      </a:solidFill>
                    </a:rPr>
                    <a:t>LÄSNÄOLO</a:t>
                  </a:r>
                </a:p>
              </p:txBody>
            </p:sp>
            <p:sp>
              <p:nvSpPr>
                <p:cNvPr id="70" name="Pyöristetty suorakulmio 69"/>
                <p:cNvSpPr/>
                <p:nvPr/>
              </p:nvSpPr>
              <p:spPr>
                <a:xfrm>
                  <a:off x="7085828" y="2035958"/>
                  <a:ext cx="1057859" cy="602343"/>
                </a:xfrm>
                <a:prstGeom prst="round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algn="ctr"/>
                  <a:r>
                    <a:rPr lang="fi-FI" sz="1000" smtClean="0">
                      <a:solidFill>
                        <a:schemeClr val="tx1"/>
                      </a:solidFill>
                    </a:rPr>
                    <a:t>TUOTEANALYYSI</a:t>
                  </a:r>
                  <a:endParaRPr lang="fi-FI" sz="1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pic>
        <p:nvPicPr>
          <p:cNvPr id="3" name="Kuva 2" descr="dragonslayer-youtube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5" y="0"/>
            <a:ext cx="8654577" cy="5143500"/>
          </a:xfrm>
          <a:prstGeom prst="rect">
            <a:avLst/>
          </a:prstGeom>
        </p:spPr>
      </p:pic>
      <p:sp>
        <p:nvSpPr>
          <p:cNvPr id="2" name="Tekstiruutu 1"/>
          <p:cNvSpPr txBox="1"/>
          <p:nvPr/>
        </p:nvSpPr>
        <p:spPr>
          <a:xfrm>
            <a:off x="395539" y="51470"/>
            <a:ext cx="8181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err="1" smtClean="0"/>
              <a:t>Example</a:t>
            </a:r>
            <a:r>
              <a:rPr lang="fi-FI" dirty="0" smtClean="0"/>
              <a:t>: </a:t>
            </a:r>
            <a:r>
              <a:rPr lang="fi-FI" sz="2000" dirty="0" smtClean="0"/>
              <a:t>Dragonslayer666</a:t>
            </a:r>
            <a:endParaRPr lang="fi-FI" sz="2000" dirty="0"/>
          </a:p>
        </p:txBody>
      </p:sp>
      <p:pic>
        <p:nvPicPr>
          <p:cNvPr id="18" name="Kuva 17" descr="LAB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6" y="1"/>
            <a:ext cx="510887" cy="300419"/>
          </a:xfrm>
          <a:prstGeom prst="rect">
            <a:avLst/>
          </a:prstGeom>
        </p:spPr>
      </p:pic>
      <p:pic>
        <p:nvPicPr>
          <p:cNvPr id="19" name="Shape 2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37" y="47338"/>
            <a:ext cx="347203" cy="243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7062957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Ryhmä 23"/>
          <p:cNvGrpSpPr/>
          <p:nvPr/>
        </p:nvGrpSpPr>
        <p:grpSpPr>
          <a:xfrm>
            <a:off x="386633" y="938948"/>
            <a:ext cx="8370749" cy="2601378"/>
            <a:chOff x="79779" y="938948"/>
            <a:chExt cx="8370749" cy="2601378"/>
          </a:xfrm>
        </p:grpSpPr>
        <p:sp>
          <p:nvSpPr>
            <p:cNvPr id="23" name="Nuoli oikealle 22"/>
            <p:cNvSpPr/>
            <p:nvPr/>
          </p:nvSpPr>
          <p:spPr>
            <a:xfrm>
              <a:off x="79779" y="938948"/>
              <a:ext cx="8370749" cy="2601378"/>
            </a:xfrm>
            <a:prstGeom prst="rightArrow">
              <a:avLst>
                <a:gd name="adj1" fmla="val 50000"/>
                <a:gd name="adj2" fmla="val 24309"/>
              </a:avLst>
            </a:prstGeom>
            <a:solidFill>
              <a:srgbClr val="00B4C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grpSp>
          <p:nvGrpSpPr>
            <p:cNvPr id="24" name="Ryhmä 18"/>
            <p:cNvGrpSpPr/>
            <p:nvPr/>
          </p:nvGrpSpPr>
          <p:grpSpPr>
            <a:xfrm>
              <a:off x="240701" y="1907081"/>
              <a:ext cx="7473396" cy="602343"/>
              <a:chOff x="670291" y="2035958"/>
              <a:chExt cx="7473396" cy="602343"/>
            </a:xfrm>
          </p:grpSpPr>
          <p:sp>
            <p:nvSpPr>
              <p:cNvPr id="25" name="Pyöristetty suorakulmio 24"/>
              <p:cNvSpPr/>
              <p:nvPr/>
            </p:nvSpPr>
            <p:spPr>
              <a:xfrm>
                <a:off x="670291" y="2035958"/>
                <a:ext cx="949857" cy="602343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lvl="0" algn="ctr"/>
                <a:r>
                  <a:rPr lang="fi-FI" sz="1000" dirty="0" smtClean="0">
                    <a:solidFill>
                      <a:prstClr val="black"/>
                    </a:solidFill>
                  </a:rPr>
                  <a:t>OBSERVATION</a:t>
                </a:r>
                <a:endParaRPr lang="fi-FI" sz="1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Pyöristetty suorakulmio 5"/>
              <p:cNvSpPr/>
              <p:nvPr/>
            </p:nvSpPr>
            <p:spPr>
              <a:xfrm>
                <a:off x="1642500" y="2035958"/>
                <a:ext cx="658845" cy="602343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fi-FI" sz="1000" dirty="0" smtClean="0">
                    <a:solidFill>
                      <a:schemeClr val="tx1"/>
                    </a:solidFill>
                  </a:rPr>
                  <a:t>IDEATION</a:t>
                </a:r>
                <a:endParaRPr lang="fi-FI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Pyöristetty suorakulmio 26"/>
              <p:cNvSpPr/>
              <p:nvPr/>
            </p:nvSpPr>
            <p:spPr>
              <a:xfrm>
                <a:off x="2319706" y="2035958"/>
                <a:ext cx="1080148" cy="602343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fi-FI" sz="1000" dirty="0" smtClean="0">
                    <a:solidFill>
                      <a:schemeClr val="tx1"/>
                    </a:solidFill>
                  </a:rPr>
                  <a:t>CONCEPT DEVELOPMENT</a:t>
                </a:r>
                <a:endParaRPr lang="fi-FI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Pyöristetty suorakulmio 27"/>
              <p:cNvSpPr/>
              <p:nvPr/>
            </p:nvSpPr>
            <p:spPr>
              <a:xfrm>
                <a:off x="3421508" y="2035958"/>
                <a:ext cx="966388" cy="602343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lvl="0" algn="ctr"/>
                <a:r>
                  <a:rPr lang="fi-FI" sz="1000" dirty="0" smtClean="0">
                    <a:solidFill>
                      <a:prstClr val="black"/>
                    </a:solidFill>
                  </a:rPr>
                  <a:t>SCRIPTING</a:t>
                </a:r>
                <a:endParaRPr lang="fi-FI" sz="1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Pyöristetty suorakulmio 28"/>
              <p:cNvSpPr/>
              <p:nvPr/>
            </p:nvSpPr>
            <p:spPr>
              <a:xfrm>
                <a:off x="4409573" y="2035958"/>
                <a:ext cx="1052283" cy="602343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fi-FI" sz="1000" dirty="0" smtClean="0">
                    <a:solidFill>
                      <a:schemeClr val="tx1"/>
                    </a:solidFill>
                  </a:rPr>
                  <a:t>REACHABILITY</a:t>
                </a:r>
              </a:p>
              <a:p>
                <a:pPr algn="ctr"/>
                <a:r>
                  <a:rPr lang="fi-FI" sz="900" dirty="0" smtClean="0">
                    <a:solidFill>
                      <a:schemeClr val="tx1"/>
                    </a:solidFill>
                  </a:rPr>
                  <a:t>ENGAGEMENT</a:t>
                </a:r>
                <a:endParaRPr lang="fi-FI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Pyöristetty suorakulmio 29"/>
              <p:cNvSpPr/>
              <p:nvPr/>
            </p:nvSpPr>
            <p:spPr>
              <a:xfrm>
                <a:off x="5481921" y="2035958"/>
                <a:ext cx="790008" cy="602343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lvl="0" algn="ctr"/>
                <a:r>
                  <a:rPr lang="fi-FI" sz="900" dirty="0" smtClean="0">
                    <a:solidFill>
                      <a:prstClr val="black"/>
                    </a:solidFill>
                  </a:rPr>
                  <a:t>PRODUCTION</a:t>
                </a:r>
                <a:endParaRPr lang="fi-FI" sz="9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Pyöristetty suorakulmio 32"/>
              <p:cNvSpPr/>
              <p:nvPr/>
            </p:nvSpPr>
            <p:spPr>
              <a:xfrm>
                <a:off x="6290354" y="2035958"/>
                <a:ext cx="776207" cy="602343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fi-FI" sz="1000" dirty="0" smtClean="0">
                    <a:solidFill>
                      <a:schemeClr val="tx1"/>
                    </a:solidFill>
                  </a:rPr>
                  <a:t>PUBLISHING</a:t>
                </a:r>
                <a:endParaRPr lang="fi-FI" sz="10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fi-FI" sz="900" dirty="0" smtClean="0">
                    <a:solidFill>
                      <a:schemeClr val="tx1"/>
                    </a:solidFill>
                  </a:rPr>
                  <a:t>PRESENCE</a:t>
                </a:r>
                <a:endParaRPr lang="fi-FI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Pyöristetty suorakulmio 33"/>
              <p:cNvSpPr/>
              <p:nvPr/>
            </p:nvSpPr>
            <p:spPr>
              <a:xfrm>
                <a:off x="7085828" y="2035958"/>
                <a:ext cx="1057859" cy="602343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fi-FI" sz="1000" dirty="0" smtClean="0">
                    <a:solidFill>
                      <a:schemeClr val="tx1"/>
                    </a:solidFill>
                  </a:rPr>
                  <a:t>ANALYSIS</a:t>
                </a:r>
                <a:endParaRPr lang="fi-FI" sz="10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2" name="Kuvatekstisoikio 31"/>
          <p:cNvSpPr/>
          <p:nvPr/>
        </p:nvSpPr>
        <p:spPr>
          <a:xfrm>
            <a:off x="654539" y="3115712"/>
            <a:ext cx="2452077" cy="1104031"/>
          </a:xfrm>
          <a:prstGeom prst="wedgeEllipseCallout">
            <a:avLst>
              <a:gd name="adj1" fmla="val 71982"/>
              <a:gd name="adj2" fmla="val -115651"/>
            </a:avLst>
          </a:prstGeom>
          <a:solidFill>
            <a:srgbClr val="F0730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 smtClean="0"/>
              <a:t>DRAMATURGY</a:t>
            </a:r>
            <a:endParaRPr lang="fi-FI" sz="2000" dirty="0"/>
          </a:p>
        </p:txBody>
      </p:sp>
      <p:sp>
        <p:nvSpPr>
          <p:cNvPr id="35" name="Kuvatekstisoikio 34"/>
          <p:cNvSpPr/>
          <p:nvPr/>
        </p:nvSpPr>
        <p:spPr>
          <a:xfrm>
            <a:off x="4286837" y="3115712"/>
            <a:ext cx="2452077" cy="1104031"/>
          </a:xfrm>
          <a:prstGeom prst="wedgeEllipseCallout">
            <a:avLst>
              <a:gd name="adj1" fmla="val -116863"/>
              <a:gd name="adj2" fmla="val -113881"/>
            </a:avLst>
          </a:prstGeom>
          <a:solidFill>
            <a:srgbClr val="F0730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 smtClean="0"/>
              <a:t>Dramaturgityö</a:t>
            </a:r>
            <a:endParaRPr lang="fi-FI" sz="2000" dirty="0"/>
          </a:p>
        </p:txBody>
      </p:sp>
      <p:sp>
        <p:nvSpPr>
          <p:cNvPr id="36" name="Kuvatekstisoikio 35"/>
          <p:cNvSpPr/>
          <p:nvPr/>
        </p:nvSpPr>
        <p:spPr>
          <a:xfrm>
            <a:off x="4265160" y="3115712"/>
            <a:ext cx="2452077" cy="1104031"/>
          </a:xfrm>
          <a:prstGeom prst="wedgeEllipseCallout">
            <a:avLst>
              <a:gd name="adj1" fmla="val -24831"/>
              <a:gd name="adj2" fmla="val -112997"/>
            </a:avLst>
          </a:prstGeom>
          <a:solidFill>
            <a:srgbClr val="F0730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 smtClean="0"/>
              <a:t>Dramaturgityö</a:t>
            </a:r>
            <a:endParaRPr lang="fi-FI" sz="2000" dirty="0"/>
          </a:p>
        </p:txBody>
      </p:sp>
      <p:sp>
        <p:nvSpPr>
          <p:cNvPr id="37" name="Kuvatekstisoikio 36"/>
          <p:cNvSpPr/>
          <p:nvPr/>
        </p:nvSpPr>
        <p:spPr>
          <a:xfrm>
            <a:off x="4064000" y="3120899"/>
            <a:ext cx="2899088" cy="1177565"/>
          </a:xfrm>
          <a:prstGeom prst="wedgeEllipseCallout">
            <a:avLst>
              <a:gd name="adj1" fmla="val 41304"/>
              <a:gd name="adj2" fmla="val -115652"/>
            </a:avLst>
          </a:prstGeom>
          <a:solidFill>
            <a:srgbClr val="F0730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USER WORKSHOPS:</a:t>
            </a:r>
          </a:p>
          <a:p>
            <a:pPr algn="ctr"/>
            <a:r>
              <a:rPr lang="fi-FI" sz="1400" dirty="0" err="1" smtClean="0"/>
              <a:t>Concept</a:t>
            </a:r>
            <a:r>
              <a:rPr lang="fi-FI" sz="1400" dirty="0" smtClean="0"/>
              <a:t>, </a:t>
            </a:r>
            <a:r>
              <a:rPr lang="fi-FI" sz="1400" dirty="0" err="1" smtClean="0"/>
              <a:t>factual</a:t>
            </a:r>
            <a:r>
              <a:rPr lang="fi-FI" sz="1400" dirty="0" smtClean="0"/>
              <a:t> </a:t>
            </a:r>
            <a:r>
              <a:rPr lang="fi-FI" sz="1400" dirty="0" err="1" smtClean="0"/>
              <a:t>details</a:t>
            </a:r>
            <a:r>
              <a:rPr lang="fi-FI" sz="1400" dirty="0" smtClean="0"/>
              <a:t>, </a:t>
            </a:r>
            <a:r>
              <a:rPr lang="fi-FI" sz="1400" dirty="0" err="1" smtClean="0"/>
              <a:t>engagement</a:t>
            </a:r>
            <a:r>
              <a:rPr lang="fi-FI" sz="1400" dirty="0" smtClean="0"/>
              <a:t>, publishing</a:t>
            </a:r>
            <a:endParaRPr lang="fi-FI" sz="1400" dirty="0"/>
          </a:p>
        </p:txBody>
      </p:sp>
      <p:sp>
        <p:nvSpPr>
          <p:cNvPr id="38" name="Tekstiruutu 37"/>
          <p:cNvSpPr txBox="1"/>
          <p:nvPr/>
        </p:nvSpPr>
        <p:spPr>
          <a:xfrm>
            <a:off x="683960" y="689847"/>
            <a:ext cx="717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/>
              <a:t>Dragonslayer666: </a:t>
            </a:r>
            <a:r>
              <a:rPr lang="fi-FI" dirty="0" err="1" smtClean="0"/>
              <a:t>user</a:t>
            </a:r>
            <a:r>
              <a:rPr lang="fi-FI" dirty="0" smtClean="0"/>
              <a:t> </a:t>
            </a:r>
            <a:r>
              <a:rPr lang="fi-FI" dirty="0" err="1" smtClean="0"/>
              <a:t>workshops</a:t>
            </a:r>
            <a:r>
              <a:rPr lang="fi-FI" dirty="0" smtClean="0"/>
              <a:t> </a:t>
            </a:r>
            <a:r>
              <a:rPr lang="fi-FI" dirty="0" err="1" smtClean="0"/>
              <a:t>trough</a:t>
            </a:r>
            <a:r>
              <a:rPr lang="fi-FI" dirty="0" smtClean="0"/>
              <a:t> the </a:t>
            </a:r>
            <a:r>
              <a:rPr lang="fi-FI" dirty="0" err="1" smtClean="0"/>
              <a:t>process</a:t>
            </a:r>
            <a:endParaRPr lang="fi-FI" dirty="0"/>
          </a:p>
        </p:txBody>
      </p:sp>
      <p:sp>
        <p:nvSpPr>
          <p:cNvPr id="3" name="Ellipsi 2"/>
          <p:cNvSpPr/>
          <p:nvPr/>
        </p:nvSpPr>
        <p:spPr>
          <a:xfrm>
            <a:off x="4286837" y="1750118"/>
            <a:ext cx="1103923" cy="87780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0" name="Ellipsi 39"/>
          <p:cNvSpPr/>
          <p:nvPr/>
        </p:nvSpPr>
        <p:spPr>
          <a:xfrm>
            <a:off x="6012164" y="1750118"/>
            <a:ext cx="1103923" cy="87780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9" name="Ellipsi 38"/>
          <p:cNvSpPr/>
          <p:nvPr/>
        </p:nvSpPr>
        <p:spPr>
          <a:xfrm>
            <a:off x="2173195" y="1750118"/>
            <a:ext cx="1103923" cy="87780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1" name="Kuva 40" descr="LAB-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51" y="1"/>
            <a:ext cx="389355" cy="300419"/>
          </a:xfrm>
          <a:prstGeom prst="rect">
            <a:avLst/>
          </a:prstGeom>
        </p:spPr>
      </p:pic>
      <p:pic>
        <p:nvPicPr>
          <p:cNvPr id="42" name="Shape 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38" y="47338"/>
            <a:ext cx="237089" cy="243026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Ellipsi 30"/>
          <p:cNvSpPr/>
          <p:nvPr/>
        </p:nvSpPr>
        <p:spPr>
          <a:xfrm>
            <a:off x="3211788" y="1750118"/>
            <a:ext cx="1103923" cy="87780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37387862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82577" y="2936084"/>
            <a:ext cx="869729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dirty="0" smtClean="0"/>
              <a:t>VR/360</a:t>
            </a:r>
            <a:r>
              <a:rPr lang="fi-FI" sz="3200" dirty="0"/>
              <a:t> </a:t>
            </a:r>
            <a:r>
              <a:rPr lang="fi-FI" sz="3200" dirty="0" smtClean="0"/>
              <a:t>CONTENT </a:t>
            </a:r>
            <a:r>
              <a:rPr lang="mr-IN" sz="3200" dirty="0" smtClean="0"/>
              <a:t>–</a:t>
            </a:r>
            <a:r>
              <a:rPr lang="fi-FI" sz="3200" dirty="0" smtClean="0"/>
              <a:t> YOUNG ADULT USE CASES</a:t>
            </a:r>
          </a:p>
        </p:txBody>
      </p:sp>
      <p:pic>
        <p:nvPicPr>
          <p:cNvPr id="3" name="Kuva 2" descr="VRtesti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15" y="1"/>
            <a:ext cx="7165498" cy="2961044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863082" y="3304536"/>
            <a:ext cx="42794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000" dirty="0"/>
          </a:p>
          <a:p>
            <a:pPr marL="285750" indent="-285750">
              <a:buFont typeface="Symbol" charset="0"/>
              <a:buChar char=""/>
            </a:pPr>
            <a:r>
              <a:rPr lang="fi-FI" sz="2000" dirty="0" err="1" smtClean="0"/>
              <a:t>What</a:t>
            </a:r>
            <a:r>
              <a:rPr lang="fi-FI" sz="2000" dirty="0" smtClean="0"/>
              <a:t> </a:t>
            </a:r>
            <a:r>
              <a:rPr lang="fi-FI" sz="2000" dirty="0" err="1" smtClean="0"/>
              <a:t>it</a:t>
            </a:r>
            <a:r>
              <a:rPr lang="fi-FI" sz="2000" dirty="0" smtClean="0"/>
              <a:t> </a:t>
            </a:r>
            <a:r>
              <a:rPr lang="fi-FI" sz="2000" dirty="0" err="1" smtClean="0"/>
              <a:t>takes</a:t>
            </a:r>
            <a:r>
              <a:rPr lang="fi-FI" sz="2000" dirty="0" smtClean="0"/>
              <a:t> </a:t>
            </a:r>
            <a:r>
              <a:rPr lang="fi-FI" sz="2000" dirty="0" err="1" smtClean="0"/>
              <a:t>that</a:t>
            </a:r>
            <a:r>
              <a:rPr lang="fi-FI" sz="2000" dirty="0" smtClean="0"/>
              <a:t> 360/VR </a:t>
            </a:r>
            <a:r>
              <a:rPr lang="fi-FI" sz="2000" dirty="0" err="1" smtClean="0"/>
              <a:t>creates</a:t>
            </a:r>
            <a:r>
              <a:rPr lang="fi-FI" sz="2000" dirty="0"/>
              <a:t> </a:t>
            </a:r>
            <a:r>
              <a:rPr lang="fi-FI" sz="2000" dirty="0" err="1" smtClean="0"/>
              <a:t>added</a:t>
            </a:r>
            <a:r>
              <a:rPr lang="fi-FI" sz="2000" dirty="0" smtClean="0"/>
              <a:t> </a:t>
            </a:r>
            <a:r>
              <a:rPr lang="fi-FI" sz="2000" dirty="0" err="1" smtClean="0"/>
              <a:t>value</a:t>
            </a:r>
            <a:r>
              <a:rPr lang="fi-FI" sz="2000" dirty="0" smtClean="0"/>
              <a:t>?</a:t>
            </a:r>
          </a:p>
          <a:p>
            <a:pPr marL="285750" indent="-285750">
              <a:buFont typeface="Symbol" charset="0"/>
              <a:buChar char=""/>
            </a:pPr>
            <a:r>
              <a:rPr lang="fi-FI" sz="2000" dirty="0" smtClean="0"/>
              <a:t>How VR </a:t>
            </a:r>
            <a:r>
              <a:rPr lang="fi-FI" sz="2000" dirty="0" err="1" smtClean="0"/>
              <a:t>narrative</a:t>
            </a:r>
            <a:r>
              <a:rPr lang="fi-FI" sz="2000" dirty="0" smtClean="0"/>
              <a:t> </a:t>
            </a:r>
            <a:r>
              <a:rPr lang="fi-FI" sz="2000" dirty="0" err="1" smtClean="0"/>
              <a:t>influences</a:t>
            </a:r>
            <a:r>
              <a:rPr lang="fi-FI" sz="2000" dirty="0" smtClean="0"/>
              <a:t> </a:t>
            </a:r>
            <a:r>
              <a:rPr lang="fi-FI" sz="2000" dirty="0" err="1" smtClean="0"/>
              <a:t>user</a:t>
            </a:r>
            <a:r>
              <a:rPr lang="fi-FI" sz="2000" dirty="0" smtClean="0"/>
              <a:t> </a:t>
            </a:r>
            <a:r>
              <a:rPr lang="fi-FI" sz="2000" dirty="0" err="1" smtClean="0"/>
              <a:t>experience</a:t>
            </a:r>
            <a:r>
              <a:rPr lang="fi-FI" sz="2000" dirty="0" smtClean="0"/>
              <a:t>?</a:t>
            </a:r>
          </a:p>
        </p:txBody>
      </p:sp>
      <p:sp>
        <p:nvSpPr>
          <p:cNvPr id="9" name="Tekstiruutu 8"/>
          <p:cNvSpPr txBox="1"/>
          <p:nvPr/>
        </p:nvSpPr>
        <p:spPr>
          <a:xfrm>
            <a:off x="3960822" y="4935752"/>
            <a:ext cx="1378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 smtClean="0"/>
              <a:t>21082017 / Yle </a:t>
            </a:r>
            <a:r>
              <a:rPr lang="fi-FI" sz="1200" dirty="0" err="1" smtClean="0"/>
              <a:t>Lab</a:t>
            </a:r>
            <a:endParaRPr lang="fi-FI" sz="1200" dirty="0"/>
          </a:p>
        </p:txBody>
      </p:sp>
      <p:pic>
        <p:nvPicPr>
          <p:cNvPr id="10" name="Kuva 9" descr="VRtesti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600" y="3432251"/>
            <a:ext cx="3179990" cy="1669101"/>
          </a:xfrm>
          <a:prstGeom prst="rect">
            <a:avLst/>
          </a:prstGeom>
        </p:spPr>
      </p:pic>
      <p:pic>
        <p:nvPicPr>
          <p:cNvPr id="13" name="Kuva 12" descr="LAB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51" y="1"/>
            <a:ext cx="389355" cy="300419"/>
          </a:xfrm>
          <a:prstGeom prst="rect">
            <a:avLst/>
          </a:prstGeom>
        </p:spPr>
      </p:pic>
      <p:pic>
        <p:nvPicPr>
          <p:cNvPr id="14" name="Shape 2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838" y="47338"/>
            <a:ext cx="237089" cy="243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340463708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/>
        </p:nvSpPr>
        <p:spPr>
          <a:xfrm>
            <a:off x="491750" y="2411029"/>
            <a:ext cx="82648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fi-FI" sz="1600" dirty="0" smtClean="0"/>
              <a:t>Kioski </a:t>
            </a:r>
            <a:r>
              <a:rPr lang="fi-FI" sz="1600" dirty="0"/>
              <a:t>/ Aleppo-Helsinki: </a:t>
            </a:r>
            <a:endParaRPr lang="fi-FI" sz="1600" dirty="0" smtClean="0"/>
          </a:p>
          <a:p>
            <a:r>
              <a:rPr lang="fi-FI" sz="1600" dirty="0" smtClean="0">
                <a:hlinkClick r:id="rId2"/>
              </a:rPr>
              <a:t>http</a:t>
            </a:r>
            <a:r>
              <a:rPr lang="fi-FI" sz="1600" dirty="0">
                <a:hlinkClick r:id="rId2"/>
              </a:rPr>
              <a:t>://teatimeresearch.com/aleppo-helsinki/</a:t>
            </a:r>
            <a:r>
              <a:rPr lang="fi-FI" sz="1600" dirty="0"/>
              <a:t> </a:t>
            </a:r>
            <a:endParaRPr lang="fi-FI" sz="1600" dirty="0" smtClean="0"/>
          </a:p>
          <a:p>
            <a:endParaRPr lang="fi-FI" sz="1600" dirty="0"/>
          </a:p>
          <a:p>
            <a:r>
              <a:rPr lang="fi-FI" sz="1600" dirty="0" smtClean="0"/>
              <a:t>2. BBC </a:t>
            </a:r>
            <a:r>
              <a:rPr lang="fi-FI" sz="1600" dirty="0"/>
              <a:t>/ </a:t>
            </a:r>
            <a:r>
              <a:rPr lang="fi-FI" sz="1600" dirty="0" err="1"/>
              <a:t>Attenborough</a:t>
            </a:r>
            <a:r>
              <a:rPr lang="fi-FI" sz="1600" dirty="0"/>
              <a:t> &amp; </a:t>
            </a:r>
            <a:r>
              <a:rPr lang="fi-FI" sz="1600" dirty="0" err="1"/>
              <a:t>dinosaurs</a:t>
            </a:r>
            <a:r>
              <a:rPr lang="fi-FI" sz="1600" dirty="0"/>
              <a:t>: </a:t>
            </a:r>
            <a:r>
              <a:rPr lang="fi-FI" sz="1600" dirty="0">
                <a:hlinkClick r:id="rId3"/>
              </a:rPr>
              <a:t>https://www.youtube.com/watch?v=rfh-64s5va4</a:t>
            </a:r>
            <a:endParaRPr lang="fi-FI" sz="1600" dirty="0"/>
          </a:p>
          <a:p>
            <a:endParaRPr lang="fi-FI" sz="1600" dirty="0" smtClean="0"/>
          </a:p>
          <a:p>
            <a:r>
              <a:rPr lang="fi-FI" sz="1600" dirty="0"/>
              <a:t>3</a:t>
            </a:r>
            <a:r>
              <a:rPr lang="fi-FI" sz="1600" dirty="0" smtClean="0"/>
              <a:t>. </a:t>
            </a:r>
            <a:r>
              <a:rPr lang="fi-FI" sz="1600" dirty="0" err="1"/>
              <a:t>Stranger</a:t>
            </a:r>
            <a:r>
              <a:rPr lang="fi-FI" sz="1600" dirty="0"/>
              <a:t> </a:t>
            </a:r>
            <a:r>
              <a:rPr lang="fi-FI" sz="1600" dirty="0" err="1"/>
              <a:t>things</a:t>
            </a:r>
            <a:r>
              <a:rPr lang="fi-FI" sz="1600" dirty="0"/>
              <a:t> 360: </a:t>
            </a:r>
            <a:r>
              <a:rPr lang="fi-FI" sz="1600" dirty="0">
                <a:hlinkClick r:id="rId4"/>
              </a:rPr>
              <a:t>https://www.youtube.com/watch?v=AqdMGaGofow</a:t>
            </a:r>
            <a:endParaRPr lang="fi-FI" sz="1600" dirty="0"/>
          </a:p>
          <a:p>
            <a:endParaRPr lang="fi-FI" sz="1600" dirty="0"/>
          </a:p>
          <a:p>
            <a:r>
              <a:rPr lang="fi-FI" sz="1600" dirty="0" smtClean="0"/>
              <a:t>4. Notes on </a:t>
            </a:r>
            <a:r>
              <a:rPr lang="fi-FI" sz="1600" dirty="0" err="1" smtClean="0"/>
              <a:t>Blindness</a:t>
            </a:r>
            <a:r>
              <a:rPr lang="fi-FI" sz="1600" dirty="0"/>
              <a:t>: </a:t>
            </a:r>
            <a:r>
              <a:rPr lang="fi-FI" sz="1600" dirty="0">
                <a:hlinkClick r:id="rId5"/>
              </a:rPr>
              <a:t>http://www.notesonblindness.co.uk/vr</a:t>
            </a:r>
            <a:r>
              <a:rPr lang="fi-FI" sz="1600" dirty="0" smtClean="0">
                <a:hlinkClick r:id="rId5"/>
              </a:rPr>
              <a:t>/</a:t>
            </a:r>
            <a:r>
              <a:rPr lang="fi-FI" sz="1600" dirty="0" smtClean="0"/>
              <a:t> </a:t>
            </a:r>
            <a:r>
              <a:rPr lang="fi-FI" sz="1600" dirty="0">
                <a:solidFill>
                  <a:srgbClr val="FF0000"/>
                </a:solidFill>
              </a:rPr>
              <a:t>- DOWNLOADED</a:t>
            </a:r>
            <a:endParaRPr lang="fi-FI" sz="1600" dirty="0" smtClean="0">
              <a:solidFill>
                <a:srgbClr val="FF0000"/>
              </a:solidFill>
            </a:endParaRPr>
          </a:p>
          <a:p>
            <a:endParaRPr lang="fi-FI" sz="1600" dirty="0" smtClean="0"/>
          </a:p>
          <a:p>
            <a:r>
              <a:rPr lang="fi-FI" sz="1600" dirty="0" smtClean="0"/>
              <a:t>5. </a:t>
            </a:r>
            <a:r>
              <a:rPr lang="fi-FI" sz="1600" dirty="0" err="1" smtClean="0"/>
              <a:t>Cardboard</a:t>
            </a:r>
            <a:r>
              <a:rPr lang="fi-FI" sz="1600" dirty="0" smtClean="0"/>
              <a:t> </a:t>
            </a:r>
            <a:r>
              <a:rPr lang="fi-FI" sz="1600" dirty="0" err="1" smtClean="0"/>
              <a:t>crash</a:t>
            </a:r>
            <a:r>
              <a:rPr lang="fi-FI" sz="1600" dirty="0" smtClean="0"/>
              <a:t> / </a:t>
            </a:r>
            <a:r>
              <a:rPr lang="fi-FI" sz="1600" dirty="0" err="1" smtClean="0"/>
              <a:t>Sundance</a:t>
            </a:r>
            <a:r>
              <a:rPr lang="fi-FI" sz="1600" dirty="0" smtClean="0"/>
              <a:t> edition: </a:t>
            </a:r>
            <a:r>
              <a:rPr lang="fi-FI" sz="1600" dirty="0" err="1" smtClean="0"/>
              <a:t>appstore</a:t>
            </a:r>
            <a:r>
              <a:rPr lang="fi-FI" sz="1600" dirty="0" smtClean="0"/>
              <a:t> &amp; </a:t>
            </a:r>
            <a:r>
              <a:rPr lang="fi-FI" sz="1600" dirty="0" err="1" smtClean="0"/>
              <a:t>googleplay</a:t>
            </a:r>
            <a:r>
              <a:rPr lang="fi-FI" sz="1600" dirty="0" smtClean="0"/>
              <a:t> = </a:t>
            </a:r>
            <a:r>
              <a:rPr lang="fi-FI" sz="1600" dirty="0" err="1" smtClean="0"/>
              <a:t>cardboardcrash</a:t>
            </a:r>
            <a:endParaRPr lang="fi-FI" sz="1600" dirty="0" smtClean="0"/>
          </a:p>
          <a:p>
            <a:r>
              <a:rPr lang="fi-FI" sz="1600" dirty="0" smtClean="0">
                <a:hlinkClick r:id="rId6"/>
              </a:rPr>
              <a:t>https</a:t>
            </a:r>
            <a:r>
              <a:rPr lang="fi-FI" sz="1600" dirty="0">
                <a:hlinkClick r:id="rId6"/>
              </a:rPr>
              <a:t>://play.google.com/store/apps/details?id=</a:t>
            </a:r>
            <a:r>
              <a:rPr lang="fi-FI" sz="1600" dirty="0" smtClean="0">
                <a:hlinkClick r:id="rId6"/>
              </a:rPr>
              <a:t>ca.nfb.cardboardcrash.sundance</a:t>
            </a:r>
            <a:r>
              <a:rPr lang="fi-FI" sz="1600" dirty="0" smtClean="0"/>
              <a:t> </a:t>
            </a:r>
            <a:r>
              <a:rPr lang="fi-FI" sz="1600" dirty="0">
                <a:solidFill>
                  <a:srgbClr val="FF0000"/>
                </a:solidFill>
              </a:rPr>
              <a:t>- </a:t>
            </a:r>
            <a:r>
              <a:rPr lang="fi-FI" sz="1600" dirty="0" smtClean="0">
                <a:solidFill>
                  <a:srgbClr val="FF0000"/>
                </a:solidFill>
              </a:rPr>
              <a:t>DOWNLOADED</a:t>
            </a:r>
            <a:endParaRPr lang="fi-FI" sz="1600" dirty="0">
              <a:solidFill>
                <a:srgbClr val="FF0000"/>
              </a:solidFill>
            </a:endParaRPr>
          </a:p>
          <a:p>
            <a:endParaRPr lang="fi-FI" sz="1600" dirty="0" smtClean="0"/>
          </a:p>
        </p:txBody>
      </p:sp>
      <p:sp>
        <p:nvSpPr>
          <p:cNvPr id="2" name="Tekstiruutu 1"/>
          <p:cNvSpPr txBox="1"/>
          <p:nvPr/>
        </p:nvSpPr>
        <p:spPr>
          <a:xfrm>
            <a:off x="1505481" y="-100807"/>
            <a:ext cx="19597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dirty="0" smtClean="0"/>
              <a:t>EXAMPLES </a:t>
            </a:r>
            <a:endParaRPr lang="fi-FI" sz="3200" dirty="0"/>
          </a:p>
        </p:txBody>
      </p:sp>
      <p:pic>
        <p:nvPicPr>
          <p:cNvPr id="6" name="Kuva 5" descr="VR-BBCDinosaurus.jpg">
            <a:hlinkClick r:id="rId3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11" y="33470"/>
            <a:ext cx="3023000" cy="1417031"/>
          </a:xfrm>
          <a:prstGeom prst="rect">
            <a:avLst/>
          </a:prstGeom>
        </p:spPr>
      </p:pic>
      <p:pic>
        <p:nvPicPr>
          <p:cNvPr id="7" name="Kuva 6" descr="VR-Cardboardcrash.jpg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8928"/>
            <a:ext cx="4666411" cy="1948956"/>
          </a:xfrm>
          <a:prstGeom prst="rect">
            <a:avLst/>
          </a:prstGeom>
        </p:spPr>
      </p:pic>
      <p:pic>
        <p:nvPicPr>
          <p:cNvPr id="8" name="Kuva 7" descr="VR-Notesonblindness.jpg">
            <a:hlinkClick r:id="rId5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670" y="1444185"/>
            <a:ext cx="3823330" cy="1792186"/>
          </a:xfrm>
          <a:prstGeom prst="rect">
            <a:avLst/>
          </a:prstGeom>
        </p:spPr>
      </p:pic>
      <p:pic>
        <p:nvPicPr>
          <p:cNvPr id="9" name="Kuva 8" descr="LAB-LOGO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51" y="1"/>
            <a:ext cx="389355" cy="300419"/>
          </a:xfrm>
          <a:prstGeom prst="rect">
            <a:avLst/>
          </a:prstGeom>
        </p:spPr>
      </p:pic>
      <p:pic>
        <p:nvPicPr>
          <p:cNvPr id="10" name="Shape 20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1838" y="47338"/>
            <a:ext cx="237089" cy="243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9475404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/>
          <p:cNvSpPr txBox="1"/>
          <p:nvPr/>
        </p:nvSpPr>
        <p:spPr>
          <a:xfrm>
            <a:off x="815672" y="30451"/>
            <a:ext cx="2511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smtClean="0"/>
              <a:t>User workshop / VR / 21082017</a:t>
            </a:r>
            <a:endParaRPr lang="fi-FI" sz="1400" dirty="0"/>
          </a:p>
        </p:txBody>
      </p:sp>
      <p:sp>
        <p:nvSpPr>
          <p:cNvPr id="8" name="Ellipsi 7"/>
          <p:cNvSpPr/>
          <p:nvPr/>
        </p:nvSpPr>
        <p:spPr>
          <a:xfrm>
            <a:off x="557545" y="909038"/>
            <a:ext cx="836318" cy="6272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 smtClean="0">
                <a:solidFill>
                  <a:schemeClr val="tx1"/>
                </a:solidFill>
              </a:rPr>
              <a:t>VR</a:t>
            </a:r>
            <a:endParaRPr lang="fi-FI" sz="2000" dirty="0">
              <a:solidFill>
                <a:schemeClr val="tx1"/>
              </a:solidFill>
            </a:endParaRPr>
          </a:p>
        </p:txBody>
      </p:sp>
      <p:cxnSp>
        <p:nvCxnSpPr>
          <p:cNvPr id="13" name="Suora yhdysviiva 12"/>
          <p:cNvCxnSpPr/>
          <p:nvPr/>
        </p:nvCxnSpPr>
        <p:spPr>
          <a:xfrm>
            <a:off x="1775890" y="909036"/>
            <a:ext cx="6649243" cy="0"/>
          </a:xfrm>
          <a:prstGeom prst="line">
            <a:avLst/>
          </a:prstGeom>
          <a:ln w="952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uora yhdysviiva 23"/>
          <p:cNvCxnSpPr/>
          <p:nvPr/>
        </p:nvCxnSpPr>
        <p:spPr>
          <a:xfrm>
            <a:off x="1775890" y="1118106"/>
            <a:ext cx="6649243" cy="0"/>
          </a:xfrm>
          <a:prstGeom prst="line">
            <a:avLst/>
          </a:prstGeom>
          <a:ln w="952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uora yhdysviiva 27"/>
          <p:cNvCxnSpPr/>
          <p:nvPr/>
        </p:nvCxnSpPr>
        <p:spPr>
          <a:xfrm>
            <a:off x="1775890" y="1334919"/>
            <a:ext cx="6649243" cy="0"/>
          </a:xfrm>
          <a:prstGeom prst="line">
            <a:avLst/>
          </a:prstGeom>
          <a:ln w="952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uora yhdysviiva 28"/>
          <p:cNvCxnSpPr/>
          <p:nvPr/>
        </p:nvCxnSpPr>
        <p:spPr>
          <a:xfrm>
            <a:off x="1775890" y="1543989"/>
            <a:ext cx="6649243" cy="0"/>
          </a:xfrm>
          <a:prstGeom prst="line">
            <a:avLst/>
          </a:prstGeom>
          <a:ln w="952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Ellipsi 32"/>
          <p:cNvSpPr/>
          <p:nvPr/>
        </p:nvSpPr>
        <p:spPr>
          <a:xfrm>
            <a:off x="557545" y="1927709"/>
            <a:ext cx="836318" cy="6272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0" name="Ellipsi 39"/>
          <p:cNvSpPr/>
          <p:nvPr/>
        </p:nvSpPr>
        <p:spPr>
          <a:xfrm>
            <a:off x="557545" y="4049715"/>
            <a:ext cx="836318" cy="6272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Suorakulmio 1"/>
          <p:cNvSpPr/>
          <p:nvPr/>
        </p:nvSpPr>
        <p:spPr>
          <a:xfrm>
            <a:off x="539557" y="375707"/>
            <a:ext cx="848916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i-FI" sz="1600" b="1" dirty="0" err="1" smtClean="0"/>
              <a:t>Imagine</a:t>
            </a:r>
            <a:r>
              <a:rPr lang="fi-FI" sz="1600" b="1" dirty="0" smtClean="0"/>
              <a:t> </a:t>
            </a:r>
            <a:r>
              <a:rPr lang="fi-FI" sz="1600" b="1" dirty="0" err="1" smtClean="0"/>
              <a:t>this</a:t>
            </a:r>
            <a:r>
              <a:rPr lang="fi-FI" sz="1600" b="1" dirty="0" smtClean="0"/>
              <a:t> </a:t>
            </a:r>
            <a:r>
              <a:rPr lang="fi-FI" sz="1600" b="1" dirty="0" err="1" smtClean="0"/>
              <a:t>content</a:t>
            </a:r>
            <a:r>
              <a:rPr lang="fi-FI" sz="1600" b="1" dirty="0" smtClean="0"/>
              <a:t> made to </a:t>
            </a:r>
            <a:r>
              <a:rPr lang="fi-FI" sz="1600" b="1" dirty="0" err="1" smtClean="0"/>
              <a:t>different</a:t>
            </a:r>
            <a:r>
              <a:rPr lang="fi-FI" sz="1600" b="1" dirty="0" smtClean="0"/>
              <a:t> </a:t>
            </a:r>
            <a:r>
              <a:rPr lang="fi-FI" sz="1600" b="1" dirty="0" err="1" smtClean="0"/>
              <a:t>mediums</a:t>
            </a:r>
            <a:r>
              <a:rPr lang="fi-FI" sz="1600" b="1" dirty="0" smtClean="0"/>
              <a:t>. </a:t>
            </a:r>
            <a:r>
              <a:rPr lang="fi-FI" sz="1600" b="1" dirty="0" err="1" smtClean="0"/>
              <a:t>What</a:t>
            </a:r>
            <a:r>
              <a:rPr lang="fi-FI" sz="1600" b="1" dirty="0" smtClean="0"/>
              <a:t> </a:t>
            </a:r>
            <a:r>
              <a:rPr lang="fi-FI" sz="1600" b="1" dirty="0" err="1" smtClean="0"/>
              <a:t>would</a:t>
            </a:r>
            <a:r>
              <a:rPr lang="fi-FI" sz="1600" b="1" dirty="0" smtClean="0"/>
              <a:t> </a:t>
            </a:r>
            <a:r>
              <a:rPr lang="fi-FI" sz="1600" b="1" dirty="0" err="1" smtClean="0"/>
              <a:t>be</a:t>
            </a:r>
            <a:r>
              <a:rPr lang="fi-FI" sz="1600" b="1" dirty="0" smtClean="0"/>
              <a:t> </a:t>
            </a:r>
            <a:r>
              <a:rPr lang="fi-FI" sz="1600" b="1" dirty="0" err="1" smtClean="0"/>
              <a:t>most</a:t>
            </a:r>
            <a:r>
              <a:rPr lang="fi-FI" sz="1600" b="1" dirty="0" smtClean="0"/>
              <a:t> / </a:t>
            </a:r>
            <a:r>
              <a:rPr lang="fi-FI" sz="1600" b="1" dirty="0" err="1" smtClean="0"/>
              <a:t>least</a:t>
            </a:r>
            <a:r>
              <a:rPr lang="fi-FI" sz="1600" b="1" dirty="0" smtClean="0"/>
              <a:t> </a:t>
            </a:r>
            <a:r>
              <a:rPr lang="fi-FI" sz="1600" b="1" dirty="0" err="1" smtClean="0"/>
              <a:t>interesting</a:t>
            </a:r>
            <a:r>
              <a:rPr lang="fi-FI" sz="1600" b="1" dirty="0" smtClean="0"/>
              <a:t> for </a:t>
            </a:r>
            <a:r>
              <a:rPr lang="fi-FI" sz="1600" b="1" dirty="0" err="1" smtClean="0"/>
              <a:t>you</a:t>
            </a:r>
            <a:r>
              <a:rPr lang="fi-FI" sz="1600" b="1" dirty="0" smtClean="0"/>
              <a:t>?</a:t>
            </a:r>
          </a:p>
          <a:p>
            <a:pPr lvl="0"/>
            <a:r>
              <a:rPr lang="fi-FI" sz="1600" b="1" dirty="0" smtClean="0"/>
              <a:t>Mark: 1 = </a:t>
            </a:r>
            <a:r>
              <a:rPr lang="fi-FI" sz="1600" b="1" dirty="0" err="1" smtClean="0"/>
              <a:t>most</a:t>
            </a:r>
            <a:r>
              <a:rPr lang="fi-FI" sz="1600" b="1" dirty="0" smtClean="0"/>
              <a:t> </a:t>
            </a:r>
            <a:r>
              <a:rPr lang="fi-FI" sz="1600" b="1" dirty="0" err="1" smtClean="0"/>
              <a:t>interesting</a:t>
            </a:r>
            <a:r>
              <a:rPr lang="fi-FI" sz="1600" b="1" dirty="0" smtClean="0"/>
              <a:t> 4 = </a:t>
            </a:r>
            <a:r>
              <a:rPr lang="fi-FI" sz="1600" b="1" dirty="0" err="1" smtClean="0"/>
              <a:t>least</a:t>
            </a:r>
            <a:r>
              <a:rPr lang="fi-FI" sz="1600" b="1" dirty="0" smtClean="0"/>
              <a:t> </a:t>
            </a:r>
            <a:r>
              <a:rPr lang="fi-FI" sz="1600" b="1" dirty="0" err="1" smtClean="0"/>
              <a:t>interesting</a:t>
            </a:r>
            <a:r>
              <a:rPr lang="fi-FI" sz="1600" b="1" dirty="0" smtClean="0"/>
              <a:t>. </a:t>
            </a:r>
            <a:r>
              <a:rPr lang="fi-FI" sz="1600" b="1" dirty="0" err="1" smtClean="0"/>
              <a:t>Tell</a:t>
            </a:r>
            <a:r>
              <a:rPr lang="fi-FI" sz="1600" b="1" dirty="0" smtClean="0"/>
              <a:t> </a:t>
            </a:r>
            <a:r>
              <a:rPr lang="fi-FI" sz="1600" b="1" dirty="0" err="1" smtClean="0"/>
              <a:t>why</a:t>
            </a:r>
            <a:r>
              <a:rPr lang="fi-FI" sz="1600" b="1" dirty="0" smtClean="0"/>
              <a:t>?</a:t>
            </a:r>
          </a:p>
        </p:txBody>
      </p:sp>
      <p:sp>
        <p:nvSpPr>
          <p:cNvPr id="3" name="Suorakulmio 2"/>
          <p:cNvSpPr/>
          <p:nvPr/>
        </p:nvSpPr>
        <p:spPr>
          <a:xfrm>
            <a:off x="611560" y="2078742"/>
            <a:ext cx="72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i-FI" dirty="0" smtClean="0"/>
              <a:t>Video</a:t>
            </a:r>
            <a:endParaRPr lang="fi-FI" dirty="0"/>
          </a:p>
        </p:txBody>
      </p:sp>
      <p:sp>
        <p:nvSpPr>
          <p:cNvPr id="4" name="Suorakulmio 3"/>
          <p:cNvSpPr/>
          <p:nvPr/>
        </p:nvSpPr>
        <p:spPr>
          <a:xfrm>
            <a:off x="304852" y="4087655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i-FI" dirty="0" err="1" smtClean="0"/>
              <a:t>Written</a:t>
            </a:r>
            <a:r>
              <a:rPr lang="fi-FI" dirty="0" smtClean="0"/>
              <a:t> </a:t>
            </a:r>
            <a:r>
              <a:rPr lang="fi-FI" dirty="0" err="1" smtClean="0"/>
              <a:t>story</a:t>
            </a:r>
            <a:endParaRPr lang="fi-FI" dirty="0"/>
          </a:p>
        </p:txBody>
      </p:sp>
      <p:cxnSp>
        <p:nvCxnSpPr>
          <p:cNvPr id="47" name="Suora yhdysviiva 46"/>
          <p:cNvCxnSpPr/>
          <p:nvPr/>
        </p:nvCxnSpPr>
        <p:spPr>
          <a:xfrm>
            <a:off x="1775890" y="1927707"/>
            <a:ext cx="6649243" cy="0"/>
          </a:xfrm>
          <a:prstGeom prst="line">
            <a:avLst/>
          </a:prstGeom>
          <a:ln w="952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uora yhdysviiva 47"/>
          <p:cNvCxnSpPr/>
          <p:nvPr/>
        </p:nvCxnSpPr>
        <p:spPr>
          <a:xfrm>
            <a:off x="1775890" y="2136777"/>
            <a:ext cx="6649243" cy="0"/>
          </a:xfrm>
          <a:prstGeom prst="line">
            <a:avLst/>
          </a:prstGeom>
          <a:ln w="952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uora yhdysviiva 48"/>
          <p:cNvCxnSpPr/>
          <p:nvPr/>
        </p:nvCxnSpPr>
        <p:spPr>
          <a:xfrm>
            <a:off x="1775890" y="2353590"/>
            <a:ext cx="6649243" cy="0"/>
          </a:xfrm>
          <a:prstGeom prst="line">
            <a:avLst/>
          </a:prstGeom>
          <a:ln w="952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uora yhdysviiva 49"/>
          <p:cNvCxnSpPr/>
          <p:nvPr/>
        </p:nvCxnSpPr>
        <p:spPr>
          <a:xfrm>
            <a:off x="1775890" y="2562660"/>
            <a:ext cx="6649243" cy="0"/>
          </a:xfrm>
          <a:prstGeom prst="line">
            <a:avLst/>
          </a:prstGeom>
          <a:ln w="952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uora yhdysviiva 54"/>
          <p:cNvCxnSpPr/>
          <p:nvPr/>
        </p:nvCxnSpPr>
        <p:spPr>
          <a:xfrm>
            <a:off x="1763693" y="3010767"/>
            <a:ext cx="6649243" cy="0"/>
          </a:xfrm>
          <a:prstGeom prst="line">
            <a:avLst/>
          </a:prstGeom>
          <a:ln w="952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uora yhdysviiva 55"/>
          <p:cNvCxnSpPr/>
          <p:nvPr/>
        </p:nvCxnSpPr>
        <p:spPr>
          <a:xfrm>
            <a:off x="1763693" y="3219837"/>
            <a:ext cx="6649243" cy="0"/>
          </a:xfrm>
          <a:prstGeom prst="line">
            <a:avLst/>
          </a:prstGeom>
          <a:ln w="952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uora yhdysviiva 56"/>
          <p:cNvCxnSpPr/>
          <p:nvPr/>
        </p:nvCxnSpPr>
        <p:spPr>
          <a:xfrm>
            <a:off x="1763693" y="3436650"/>
            <a:ext cx="6649243" cy="0"/>
          </a:xfrm>
          <a:prstGeom prst="line">
            <a:avLst/>
          </a:prstGeom>
          <a:ln w="952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uora yhdysviiva 57"/>
          <p:cNvCxnSpPr/>
          <p:nvPr/>
        </p:nvCxnSpPr>
        <p:spPr>
          <a:xfrm>
            <a:off x="1763693" y="3645720"/>
            <a:ext cx="6649243" cy="0"/>
          </a:xfrm>
          <a:prstGeom prst="line">
            <a:avLst/>
          </a:prstGeom>
          <a:ln w="952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uora yhdysviiva 58"/>
          <p:cNvCxnSpPr/>
          <p:nvPr/>
        </p:nvCxnSpPr>
        <p:spPr>
          <a:xfrm>
            <a:off x="1763693" y="4120959"/>
            <a:ext cx="6649243" cy="0"/>
          </a:xfrm>
          <a:prstGeom prst="line">
            <a:avLst/>
          </a:prstGeom>
          <a:ln w="952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uora yhdysviiva 59"/>
          <p:cNvCxnSpPr/>
          <p:nvPr/>
        </p:nvCxnSpPr>
        <p:spPr>
          <a:xfrm>
            <a:off x="1763693" y="4330029"/>
            <a:ext cx="6649243" cy="0"/>
          </a:xfrm>
          <a:prstGeom prst="line">
            <a:avLst/>
          </a:prstGeom>
          <a:ln w="952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uora yhdysviiva 60"/>
          <p:cNvCxnSpPr/>
          <p:nvPr/>
        </p:nvCxnSpPr>
        <p:spPr>
          <a:xfrm>
            <a:off x="1763693" y="4546842"/>
            <a:ext cx="6649243" cy="0"/>
          </a:xfrm>
          <a:prstGeom prst="line">
            <a:avLst/>
          </a:prstGeom>
          <a:ln w="952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uora yhdysviiva 61"/>
          <p:cNvCxnSpPr/>
          <p:nvPr/>
        </p:nvCxnSpPr>
        <p:spPr>
          <a:xfrm>
            <a:off x="1763693" y="4755912"/>
            <a:ext cx="6649243" cy="0"/>
          </a:xfrm>
          <a:prstGeom prst="line">
            <a:avLst/>
          </a:prstGeom>
          <a:ln w="952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Ellipsi 62"/>
          <p:cNvSpPr/>
          <p:nvPr/>
        </p:nvSpPr>
        <p:spPr>
          <a:xfrm>
            <a:off x="557545" y="2956763"/>
            <a:ext cx="836318" cy="6272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4" name="Suorakulmio 63"/>
          <p:cNvSpPr/>
          <p:nvPr/>
        </p:nvSpPr>
        <p:spPr>
          <a:xfrm>
            <a:off x="539557" y="3118779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i-FI" dirty="0" err="1" smtClean="0"/>
              <a:t>Podcast</a:t>
            </a:r>
            <a:endParaRPr lang="fi-FI" dirty="0"/>
          </a:p>
        </p:txBody>
      </p:sp>
      <p:pic>
        <p:nvPicPr>
          <p:cNvPr id="30" name="Kuva 29" descr="LAB-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51" y="1"/>
            <a:ext cx="389355" cy="300419"/>
          </a:xfrm>
          <a:prstGeom prst="rect">
            <a:avLst/>
          </a:prstGeom>
        </p:spPr>
      </p:pic>
      <p:pic>
        <p:nvPicPr>
          <p:cNvPr id="34" name="Shape 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38" y="47338"/>
            <a:ext cx="237089" cy="243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2054327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LAB-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5" y="13"/>
            <a:ext cx="389355" cy="300419"/>
          </a:xfrm>
          <a:prstGeom prst="rect">
            <a:avLst/>
          </a:prstGeom>
        </p:spPr>
      </p:pic>
      <p:pic>
        <p:nvPicPr>
          <p:cNvPr id="6" name="Shape 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40" y="47338"/>
            <a:ext cx="237089" cy="2430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iruutu 1"/>
          <p:cNvSpPr txBox="1"/>
          <p:nvPr/>
        </p:nvSpPr>
        <p:spPr>
          <a:xfrm>
            <a:off x="620130" y="290364"/>
            <a:ext cx="798074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000" dirty="0" smtClean="0"/>
              <a:t>WE HAVE TO ADMIT</a:t>
            </a:r>
          </a:p>
          <a:p>
            <a:endParaRPr lang="fi-FI" sz="2000" dirty="0" smtClean="0"/>
          </a:p>
          <a:p>
            <a:pPr algn="ctr"/>
            <a:r>
              <a:rPr lang="fi-FI" sz="2400" b="1" dirty="0" smtClean="0">
                <a:solidFill>
                  <a:srgbClr val="FF0000"/>
                </a:solidFill>
              </a:rPr>
              <a:t>1</a:t>
            </a:r>
            <a:endParaRPr lang="fi-FI" sz="2400" b="1" dirty="0">
              <a:solidFill>
                <a:srgbClr val="FF0000"/>
              </a:solidFill>
            </a:endParaRPr>
          </a:p>
          <a:p>
            <a:pPr algn="ctr"/>
            <a:r>
              <a:rPr lang="fi-FI" sz="2400" dirty="0" err="1" smtClean="0"/>
              <a:t>We</a:t>
            </a:r>
            <a:r>
              <a:rPr lang="fi-FI" sz="2400" dirty="0" smtClean="0"/>
              <a:t> </a:t>
            </a:r>
            <a:r>
              <a:rPr lang="fi-FI" sz="2400" dirty="0" err="1" smtClean="0"/>
              <a:t>do</a:t>
            </a:r>
            <a:r>
              <a:rPr lang="fi-FI" sz="2400" dirty="0" smtClean="0"/>
              <a:t> </a:t>
            </a:r>
            <a:r>
              <a:rPr lang="fi-FI" sz="2400" dirty="0" err="1" smtClean="0"/>
              <a:t>not</a:t>
            </a:r>
            <a:r>
              <a:rPr lang="fi-FI" sz="2400" dirty="0" smtClean="0"/>
              <a:t> </a:t>
            </a:r>
            <a:r>
              <a:rPr lang="fi-FI" sz="2400" dirty="0" err="1" smtClean="0"/>
              <a:t>automatically</a:t>
            </a:r>
            <a:r>
              <a:rPr lang="fi-FI" sz="2400" dirty="0" smtClean="0"/>
              <a:t> </a:t>
            </a:r>
            <a:r>
              <a:rPr lang="fi-FI" sz="2400" dirty="0" err="1" smtClean="0"/>
              <a:t>understand</a:t>
            </a:r>
            <a:r>
              <a:rPr lang="fi-FI" sz="2400" dirty="0" smtClean="0"/>
              <a:t> </a:t>
            </a:r>
            <a:r>
              <a:rPr lang="fi-FI" sz="2400" dirty="0" err="1" smtClean="0"/>
              <a:t>generation</a:t>
            </a:r>
            <a:r>
              <a:rPr lang="fi-FI" sz="2400" dirty="0" smtClean="0"/>
              <a:t> 20-29y life, </a:t>
            </a:r>
            <a:r>
              <a:rPr lang="fi-FI" sz="2400" dirty="0" err="1" smtClean="0"/>
              <a:t>needs</a:t>
            </a:r>
            <a:r>
              <a:rPr lang="fi-FI" sz="2400" dirty="0" smtClean="0"/>
              <a:t>, media </a:t>
            </a:r>
            <a:r>
              <a:rPr lang="fi-FI" sz="2400" dirty="0" err="1" smtClean="0"/>
              <a:t>preferences</a:t>
            </a:r>
            <a:r>
              <a:rPr lang="fi-FI" sz="2400" dirty="0" smtClean="0"/>
              <a:t> and media </a:t>
            </a:r>
            <a:r>
              <a:rPr lang="fi-FI" sz="2400" dirty="0" err="1" smtClean="0"/>
              <a:t>usage</a:t>
            </a:r>
            <a:endParaRPr lang="fi-FI" sz="2400" dirty="0" smtClean="0"/>
          </a:p>
          <a:p>
            <a:pPr marL="342900" indent="-342900" algn="ctr">
              <a:buAutoNum type="arabicPeriod"/>
            </a:pPr>
            <a:endParaRPr lang="fi-FI" sz="2400" dirty="0" smtClean="0"/>
          </a:p>
          <a:p>
            <a:pPr algn="ctr"/>
            <a:r>
              <a:rPr lang="fi-FI" sz="2400" b="1" dirty="0" smtClean="0">
                <a:solidFill>
                  <a:srgbClr val="FF0000"/>
                </a:solidFill>
              </a:rPr>
              <a:t>2</a:t>
            </a:r>
            <a:endParaRPr lang="fi-FI" sz="2400" b="1" dirty="0">
              <a:solidFill>
                <a:srgbClr val="FF0000"/>
              </a:solidFill>
            </a:endParaRPr>
          </a:p>
          <a:p>
            <a:pPr algn="ctr"/>
            <a:r>
              <a:rPr lang="fi-FI" sz="2400" dirty="0" err="1" smtClean="0"/>
              <a:t>Even</a:t>
            </a:r>
            <a:r>
              <a:rPr lang="fi-FI" sz="2400" dirty="0" smtClean="0"/>
              <a:t> </a:t>
            </a:r>
            <a:r>
              <a:rPr lang="fi-FI" sz="2400" dirty="0" err="1" smtClean="0"/>
              <a:t>young</a:t>
            </a:r>
            <a:r>
              <a:rPr lang="fi-FI" sz="2400" dirty="0" smtClean="0"/>
              <a:t> </a:t>
            </a:r>
            <a:r>
              <a:rPr lang="fi-FI" sz="2400" dirty="0" err="1" smtClean="0"/>
              <a:t>makers</a:t>
            </a:r>
            <a:r>
              <a:rPr lang="fi-FI" sz="2400" dirty="0" smtClean="0"/>
              <a:t> </a:t>
            </a:r>
            <a:r>
              <a:rPr lang="fi-FI" sz="2400" dirty="0" err="1" smtClean="0"/>
              <a:t>do</a:t>
            </a:r>
            <a:r>
              <a:rPr lang="fi-FI" sz="2400" dirty="0" smtClean="0"/>
              <a:t> </a:t>
            </a:r>
            <a:r>
              <a:rPr lang="fi-FI" sz="2400" dirty="0" err="1" smtClean="0"/>
              <a:t>not</a:t>
            </a:r>
            <a:r>
              <a:rPr lang="fi-FI" sz="2400" dirty="0" smtClean="0"/>
              <a:t> </a:t>
            </a:r>
            <a:r>
              <a:rPr lang="fi-FI" sz="2400" dirty="0" err="1" smtClean="0"/>
              <a:t>have</a:t>
            </a:r>
            <a:r>
              <a:rPr lang="fi-FI" sz="2400" dirty="0" smtClean="0"/>
              <a:t> a </a:t>
            </a:r>
            <a:r>
              <a:rPr lang="fi-FI" sz="2400" dirty="0" err="1" smtClean="0"/>
              <a:t>full</a:t>
            </a:r>
            <a:r>
              <a:rPr lang="fi-FI" sz="2400" dirty="0" smtClean="0"/>
              <a:t> </a:t>
            </a:r>
            <a:r>
              <a:rPr lang="fi-FI" sz="2400" dirty="0" err="1" smtClean="0"/>
              <a:t>access</a:t>
            </a:r>
            <a:r>
              <a:rPr lang="fi-FI" sz="2400" dirty="0" smtClean="0"/>
              <a:t> to </a:t>
            </a:r>
            <a:r>
              <a:rPr lang="fi-FI" sz="2400" dirty="0" err="1" smtClean="0"/>
              <a:t>understand</a:t>
            </a:r>
            <a:r>
              <a:rPr lang="fi-FI" sz="2400" dirty="0" smtClean="0"/>
              <a:t> </a:t>
            </a:r>
            <a:r>
              <a:rPr lang="fi-FI" sz="2400" dirty="0" err="1" smtClean="0"/>
              <a:t>their</a:t>
            </a:r>
            <a:r>
              <a:rPr lang="fi-FI" sz="2400" dirty="0" smtClean="0"/>
              <a:t> </a:t>
            </a:r>
            <a:r>
              <a:rPr lang="fi-FI" sz="2400" dirty="0" err="1" smtClean="0"/>
              <a:t>generation</a:t>
            </a:r>
            <a:endParaRPr lang="fi-FI" sz="2400" dirty="0" smtClean="0"/>
          </a:p>
          <a:p>
            <a:pPr algn="ctr"/>
            <a:endParaRPr lang="fi-FI" sz="2400" dirty="0" smtClean="0"/>
          </a:p>
          <a:p>
            <a:pPr algn="ctr"/>
            <a:r>
              <a:rPr lang="fi-FI" sz="2400" b="1" dirty="0" smtClean="0">
                <a:solidFill>
                  <a:srgbClr val="FF0000"/>
                </a:solidFill>
              </a:rPr>
              <a:t>3</a:t>
            </a:r>
          </a:p>
          <a:p>
            <a:pPr algn="ctr"/>
            <a:r>
              <a:rPr lang="fi-FI" sz="2400" dirty="0" err="1" smtClean="0"/>
              <a:t>So</a:t>
            </a:r>
            <a:r>
              <a:rPr lang="fi-FI" sz="2400" dirty="0" smtClean="0"/>
              <a:t>, </a:t>
            </a:r>
            <a:r>
              <a:rPr lang="fi-FI" sz="2400" dirty="0" err="1" smtClean="0"/>
              <a:t>we</a:t>
            </a:r>
            <a:r>
              <a:rPr lang="fi-FI" sz="2400" dirty="0" smtClean="0"/>
              <a:t> </a:t>
            </a:r>
            <a:r>
              <a:rPr lang="fi-FI" sz="2400" dirty="0" err="1" smtClean="0"/>
              <a:t>need</a:t>
            </a:r>
            <a:r>
              <a:rPr lang="fi-FI" sz="2400" dirty="0" smtClean="0"/>
              <a:t> </a:t>
            </a:r>
            <a:r>
              <a:rPr lang="fi-FI" sz="2400" dirty="0" err="1" smtClean="0"/>
              <a:t>complitely</a:t>
            </a:r>
            <a:r>
              <a:rPr lang="fi-FI" sz="2400" dirty="0" smtClean="0"/>
              <a:t> new </a:t>
            </a:r>
            <a:r>
              <a:rPr lang="fi-FI" sz="2400" dirty="0" err="1" smtClean="0"/>
              <a:t>approach</a:t>
            </a:r>
            <a:r>
              <a:rPr lang="fi-FI" sz="2400" dirty="0" smtClean="0"/>
              <a:t> and </a:t>
            </a:r>
            <a:r>
              <a:rPr lang="fi-FI" sz="2400" dirty="0" err="1" smtClean="0"/>
              <a:t>method</a:t>
            </a:r>
            <a:endParaRPr lang="fi-FI" sz="2400" dirty="0"/>
          </a:p>
        </p:txBody>
      </p:sp>
    </p:spTree>
    <p:extLst>
      <p:ext uri="{BB962C8B-B14F-4D97-AF65-F5344CB8AC3E}">
        <p14:creationId xmlns="" xmlns:p14="http://schemas.microsoft.com/office/powerpoint/2010/main" val="14028909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/>
          <p:cNvSpPr txBox="1"/>
          <p:nvPr/>
        </p:nvSpPr>
        <p:spPr>
          <a:xfrm>
            <a:off x="923661" y="264715"/>
            <a:ext cx="7609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 err="1" smtClean="0"/>
              <a:t>What</a:t>
            </a:r>
            <a:r>
              <a:rPr lang="fi-FI" sz="2400" dirty="0" smtClean="0"/>
              <a:t> </a:t>
            </a:r>
            <a:r>
              <a:rPr lang="fi-FI" sz="2400" dirty="0" err="1" smtClean="0"/>
              <a:t>type</a:t>
            </a:r>
            <a:r>
              <a:rPr lang="fi-FI" sz="2400" dirty="0" smtClean="0"/>
              <a:t> of VR </a:t>
            </a:r>
            <a:r>
              <a:rPr lang="fi-FI" sz="2400" dirty="0" err="1" smtClean="0"/>
              <a:t>narrative</a:t>
            </a:r>
            <a:r>
              <a:rPr lang="fi-FI" sz="2400" dirty="0" smtClean="0"/>
              <a:t> </a:t>
            </a:r>
            <a:r>
              <a:rPr lang="fi-FI" sz="2400" dirty="0" err="1" smtClean="0"/>
              <a:t>interests</a:t>
            </a:r>
            <a:r>
              <a:rPr lang="fi-FI" sz="2400" dirty="0" smtClean="0"/>
              <a:t> </a:t>
            </a:r>
            <a:r>
              <a:rPr lang="fi-FI" sz="2400" dirty="0" err="1" smtClean="0"/>
              <a:t>most</a:t>
            </a:r>
            <a:r>
              <a:rPr lang="fi-FI" sz="2400" dirty="0" smtClean="0"/>
              <a:t>?</a:t>
            </a:r>
            <a:endParaRPr lang="fi-FI" sz="2400" dirty="0"/>
          </a:p>
        </p:txBody>
      </p:sp>
      <p:pic>
        <p:nvPicPr>
          <p:cNvPr id="3" name="Kuva 2" descr="Scan-25.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74" y="873187"/>
            <a:ext cx="3309816" cy="3303314"/>
          </a:xfrm>
          <a:prstGeom prst="rect">
            <a:avLst/>
          </a:prstGeom>
        </p:spPr>
      </p:pic>
      <p:sp>
        <p:nvSpPr>
          <p:cNvPr id="9" name="Tekstiruutu 8"/>
          <p:cNvSpPr txBox="1"/>
          <p:nvPr/>
        </p:nvSpPr>
        <p:spPr>
          <a:xfrm>
            <a:off x="846692" y="1320604"/>
            <a:ext cx="2660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i="1" dirty="0" smtClean="0"/>
              <a:t>I </a:t>
            </a:r>
            <a:r>
              <a:rPr lang="fi-FI" sz="1600" i="1" dirty="0" err="1" smtClean="0"/>
              <a:t>can</a:t>
            </a:r>
            <a:r>
              <a:rPr lang="fi-FI" sz="1600" i="1" dirty="0" smtClean="0"/>
              <a:t> </a:t>
            </a:r>
            <a:r>
              <a:rPr lang="fi-FI" sz="1600" i="1" dirty="0" err="1" smtClean="0"/>
              <a:t>observe</a:t>
            </a:r>
            <a:r>
              <a:rPr lang="fi-FI" sz="1600" i="1" dirty="0" smtClean="0"/>
              <a:t> the </a:t>
            </a:r>
            <a:r>
              <a:rPr lang="fi-FI" sz="1600" i="1" dirty="0" err="1" smtClean="0"/>
              <a:t>impossible</a:t>
            </a:r>
            <a:r>
              <a:rPr lang="fi-FI" sz="1600" i="1" dirty="0" smtClean="0"/>
              <a:t>?</a:t>
            </a:r>
            <a:endParaRPr lang="fi-FI" sz="1600" i="1" dirty="0"/>
          </a:p>
        </p:txBody>
      </p:sp>
      <p:sp>
        <p:nvSpPr>
          <p:cNvPr id="10" name="Tekstiruutu 9"/>
          <p:cNvSpPr txBox="1"/>
          <p:nvPr/>
        </p:nvSpPr>
        <p:spPr>
          <a:xfrm>
            <a:off x="2331049" y="4248620"/>
            <a:ext cx="169298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i="1" dirty="0" err="1" smtClean="0"/>
              <a:t>Simulation</a:t>
            </a:r>
            <a:r>
              <a:rPr lang="fi-FI" sz="1600" i="1" dirty="0" smtClean="0"/>
              <a:t>: </a:t>
            </a:r>
            <a:r>
              <a:rPr lang="fi-FI" sz="1600" i="1" dirty="0" err="1" smtClean="0"/>
              <a:t>I’m</a:t>
            </a:r>
            <a:r>
              <a:rPr lang="fi-FI" sz="1600" i="1" dirty="0" smtClean="0"/>
              <a:t> a </a:t>
            </a:r>
            <a:r>
              <a:rPr lang="fi-FI" sz="1600" i="1" dirty="0" err="1" smtClean="0"/>
              <a:t>bird</a:t>
            </a:r>
            <a:endParaRPr lang="fi-FI" sz="1600" i="1" dirty="0"/>
          </a:p>
        </p:txBody>
      </p:sp>
      <p:sp>
        <p:nvSpPr>
          <p:cNvPr id="11" name="Tekstiruutu 10"/>
          <p:cNvSpPr txBox="1"/>
          <p:nvPr/>
        </p:nvSpPr>
        <p:spPr>
          <a:xfrm>
            <a:off x="107504" y="4248620"/>
            <a:ext cx="1692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i="1" dirty="0" err="1" smtClean="0"/>
              <a:t>Storytelling</a:t>
            </a:r>
            <a:r>
              <a:rPr lang="fi-FI" sz="1600" i="1" dirty="0" smtClean="0"/>
              <a:t>: </a:t>
            </a:r>
            <a:r>
              <a:rPr lang="fi-FI" sz="1600" i="1" dirty="0" err="1" smtClean="0"/>
              <a:t>I’m</a:t>
            </a:r>
            <a:r>
              <a:rPr lang="fi-FI" sz="1600" i="1" dirty="0" smtClean="0"/>
              <a:t> in the </a:t>
            </a:r>
            <a:r>
              <a:rPr lang="fi-FI" sz="1600" i="1" dirty="0" err="1" smtClean="0"/>
              <a:t>middle</a:t>
            </a:r>
            <a:endParaRPr lang="fi-FI" sz="1600" i="1" dirty="0" smtClean="0"/>
          </a:p>
          <a:p>
            <a:endParaRPr lang="fi-FI" sz="1600" i="1" dirty="0"/>
          </a:p>
        </p:txBody>
      </p:sp>
      <p:cxnSp>
        <p:nvCxnSpPr>
          <p:cNvPr id="13" name="Suora yhdysviiva 12"/>
          <p:cNvCxnSpPr/>
          <p:nvPr/>
        </p:nvCxnSpPr>
        <p:spPr>
          <a:xfrm flipH="1">
            <a:off x="1208774" y="2525746"/>
            <a:ext cx="1183441" cy="454634"/>
          </a:xfrm>
          <a:prstGeom prst="line">
            <a:avLst/>
          </a:prstGeom>
          <a:ln w="63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/>
        </p:nvCxnSpPr>
        <p:spPr>
          <a:xfrm flipH="1">
            <a:off x="1568304" y="3057806"/>
            <a:ext cx="658751" cy="81337"/>
          </a:xfrm>
          <a:prstGeom prst="line">
            <a:avLst/>
          </a:prstGeom>
          <a:ln w="63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kstiruutu 15"/>
          <p:cNvSpPr txBox="1"/>
          <p:nvPr/>
        </p:nvSpPr>
        <p:spPr>
          <a:xfrm>
            <a:off x="4024035" y="1040995"/>
            <a:ext cx="44054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charset="0"/>
              <a:buChar char=""/>
            </a:pPr>
            <a:r>
              <a:rPr lang="fi-FI" sz="2400" dirty="0" err="1" smtClean="0"/>
              <a:t>Being</a:t>
            </a:r>
            <a:r>
              <a:rPr lang="fi-FI" sz="2400" dirty="0" smtClean="0"/>
              <a:t> an </a:t>
            </a:r>
            <a:r>
              <a:rPr lang="fi-FI" sz="2400" dirty="0" err="1" smtClean="0"/>
              <a:t>observer</a:t>
            </a:r>
            <a:r>
              <a:rPr lang="fi-FI" sz="2400" dirty="0" smtClean="0"/>
              <a:t> is </a:t>
            </a:r>
            <a:r>
              <a:rPr lang="fi-FI" sz="2400" dirty="0" err="1" smtClean="0"/>
              <a:t>not</a:t>
            </a:r>
            <a:r>
              <a:rPr lang="fi-FI" sz="2400" dirty="0" smtClean="0"/>
              <a:t> </a:t>
            </a:r>
            <a:r>
              <a:rPr lang="fi-FI" sz="2400" dirty="0" err="1" smtClean="0"/>
              <a:t>interesting</a:t>
            </a:r>
            <a:endParaRPr lang="fi-FI" sz="2400" dirty="0" smtClean="0"/>
          </a:p>
          <a:p>
            <a:pPr marL="285750" indent="-285750">
              <a:buFont typeface="Symbol" charset="0"/>
              <a:buChar char=""/>
            </a:pPr>
            <a:endParaRPr lang="fi-FI" sz="2400" dirty="0" smtClean="0"/>
          </a:p>
          <a:p>
            <a:pPr marL="285750" indent="-285750">
              <a:buFont typeface="Symbol" charset="0"/>
              <a:buChar char=""/>
            </a:pPr>
            <a:r>
              <a:rPr lang="fi-FI" sz="2400" dirty="0" smtClean="0"/>
              <a:t>Mix of ’</a:t>
            </a:r>
            <a:r>
              <a:rPr lang="fi-FI" sz="2400" dirty="0" err="1" smtClean="0"/>
              <a:t>impossible</a:t>
            </a:r>
            <a:r>
              <a:rPr lang="fi-FI" sz="2400" dirty="0" smtClean="0"/>
              <a:t> </a:t>
            </a:r>
            <a:r>
              <a:rPr lang="fi-FI" sz="2400" dirty="0" err="1" smtClean="0"/>
              <a:t>simulation</a:t>
            </a:r>
            <a:r>
              <a:rPr lang="fi-FI" sz="2400" dirty="0" smtClean="0"/>
              <a:t>’ and </a:t>
            </a:r>
            <a:r>
              <a:rPr lang="fi-FI" sz="2400" dirty="0" err="1" smtClean="0"/>
              <a:t>story</a:t>
            </a:r>
            <a:r>
              <a:rPr lang="fi-FI" sz="2400" dirty="0" smtClean="0"/>
              <a:t> is </a:t>
            </a:r>
            <a:r>
              <a:rPr lang="fi-FI" sz="2400" dirty="0" err="1" smtClean="0"/>
              <a:t>promising</a:t>
            </a:r>
            <a:endParaRPr lang="fi-FI" sz="2400" dirty="0" smtClean="0"/>
          </a:p>
          <a:p>
            <a:pPr marL="285750" indent="-285750">
              <a:buFont typeface="Symbol" charset="0"/>
              <a:buChar char=""/>
            </a:pPr>
            <a:endParaRPr lang="fi-FI" sz="2400" dirty="0" smtClean="0"/>
          </a:p>
          <a:p>
            <a:pPr marL="285750" indent="-285750">
              <a:buFont typeface="Symbol" charset="0"/>
              <a:buChar char=""/>
            </a:pPr>
            <a:r>
              <a:rPr lang="fi-FI" sz="2400" dirty="0" err="1" smtClean="0"/>
              <a:t>Interactivity</a:t>
            </a:r>
            <a:r>
              <a:rPr lang="fi-FI" sz="2400" dirty="0" smtClean="0"/>
              <a:t> is a </a:t>
            </a:r>
            <a:r>
              <a:rPr lang="fi-FI" sz="2400" dirty="0" err="1" smtClean="0"/>
              <a:t>must</a:t>
            </a:r>
            <a:r>
              <a:rPr lang="fi-FI" sz="2400" dirty="0"/>
              <a:t/>
            </a:r>
            <a:br>
              <a:rPr lang="fi-FI" sz="2400" dirty="0"/>
            </a:br>
            <a:endParaRPr lang="fi-FI" sz="2400" dirty="0" smtClean="0"/>
          </a:p>
          <a:p>
            <a:pPr marL="285750" indent="-285750">
              <a:buFont typeface="Symbol" charset="0"/>
              <a:buChar char=""/>
            </a:pPr>
            <a:r>
              <a:rPr lang="fi-FI" sz="2400" dirty="0" smtClean="0"/>
              <a:t>Sound </a:t>
            </a:r>
            <a:r>
              <a:rPr lang="fi-FI" sz="2400" dirty="0" err="1" smtClean="0"/>
              <a:t>can</a:t>
            </a:r>
            <a:r>
              <a:rPr lang="fi-FI" sz="2400" dirty="0" smtClean="0"/>
              <a:t> </a:t>
            </a:r>
            <a:r>
              <a:rPr lang="fi-FI" sz="2400" dirty="0" err="1" smtClean="0"/>
              <a:t>be</a:t>
            </a:r>
            <a:r>
              <a:rPr lang="fi-FI" sz="2400" dirty="0" smtClean="0"/>
              <a:t> </a:t>
            </a:r>
            <a:r>
              <a:rPr lang="fi-FI" sz="2400" dirty="0" err="1" smtClean="0"/>
              <a:t>better</a:t>
            </a:r>
            <a:r>
              <a:rPr lang="fi-FI" sz="2400" dirty="0" smtClean="0"/>
              <a:t> </a:t>
            </a:r>
            <a:r>
              <a:rPr lang="fi-FI" sz="2400" dirty="0" err="1" smtClean="0"/>
              <a:t>starting</a:t>
            </a:r>
            <a:r>
              <a:rPr lang="fi-FI" sz="2400" dirty="0" smtClean="0"/>
              <a:t> </a:t>
            </a:r>
            <a:r>
              <a:rPr lang="fi-FI" sz="2400" dirty="0" err="1" smtClean="0"/>
              <a:t>point</a:t>
            </a:r>
            <a:endParaRPr lang="fi-FI" dirty="0"/>
          </a:p>
        </p:txBody>
      </p:sp>
      <p:pic>
        <p:nvPicPr>
          <p:cNvPr id="17" name="Kuva 16" descr="LAB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51" y="1"/>
            <a:ext cx="389355" cy="300419"/>
          </a:xfrm>
          <a:prstGeom prst="rect">
            <a:avLst/>
          </a:prstGeom>
        </p:spPr>
      </p:pic>
      <p:pic>
        <p:nvPicPr>
          <p:cNvPr id="18" name="Shape 2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38" y="47338"/>
            <a:ext cx="237089" cy="243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846303911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395541" y="51470"/>
            <a:ext cx="4811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err="1" smtClean="0"/>
              <a:t>Example</a:t>
            </a:r>
            <a:r>
              <a:rPr lang="fi-FI" dirty="0" smtClean="0"/>
              <a:t>: Alina ja </a:t>
            </a:r>
            <a:r>
              <a:rPr lang="fi-FI" dirty="0" err="1" smtClean="0"/>
              <a:t>Travels</a:t>
            </a:r>
            <a:r>
              <a:rPr lang="fi-FI" dirty="0" smtClean="0"/>
              <a:t> to East</a:t>
            </a:r>
            <a:endParaRPr lang="fi-FI" dirty="0"/>
          </a:p>
        </p:txBody>
      </p:sp>
      <p:pic>
        <p:nvPicPr>
          <p:cNvPr id="13" name="logo-turkoosi.png" descr="/Users/tuulilaukkanen/Documents/Ylen-projektit/YLE-Ilme/NETTI-yle-ilme/Digitaaliset-lomakkeet/logo/ppt/valmiit/logo-turkoos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7" y="77926"/>
            <a:ext cx="347204" cy="324036"/>
          </a:xfrm>
          <a:prstGeom prst="rect">
            <a:avLst/>
          </a:prstGeom>
        </p:spPr>
      </p:pic>
      <p:pic>
        <p:nvPicPr>
          <p:cNvPr id="4" name="Kuva 3" descr="AlinaIG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41" y="529562"/>
            <a:ext cx="3757309" cy="2040501"/>
          </a:xfrm>
          <a:prstGeom prst="rect">
            <a:avLst/>
          </a:prstGeom>
        </p:spPr>
      </p:pic>
      <p:pic>
        <p:nvPicPr>
          <p:cNvPr id="5" name="Kuva 4" descr="AlinaIG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53" y="2507889"/>
            <a:ext cx="4547619" cy="2635612"/>
          </a:xfrm>
          <a:prstGeom prst="rect">
            <a:avLst/>
          </a:prstGeom>
        </p:spPr>
      </p:pic>
      <p:pic>
        <p:nvPicPr>
          <p:cNvPr id="6" name="Kuva 5" descr="käyttäjätyöpaja-alinajaidänmatkat-1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813" y="2424850"/>
            <a:ext cx="4038324" cy="2808654"/>
          </a:xfrm>
          <a:prstGeom prst="rect">
            <a:avLst/>
          </a:prstGeom>
        </p:spPr>
      </p:pic>
      <p:pic>
        <p:nvPicPr>
          <p:cNvPr id="7" name="Kuva 6" descr="KäyttäjätyöpajaAlinajaidänmatkat-2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29" y="0"/>
            <a:ext cx="3818662" cy="24248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95891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dirty="0" smtClean="0">
                <a:solidFill>
                  <a:srgbClr val="FFFFFF"/>
                </a:solidFill>
              </a:rPr>
              <a:t>PUBLIC SERVICE LEGITIMATION IS ALL ABOUT RELEVANCE</a:t>
            </a:r>
          </a:p>
          <a:p>
            <a:pPr algn="ctr"/>
            <a:endParaRPr lang="fi-FI" sz="3200" dirty="0">
              <a:solidFill>
                <a:srgbClr val="FFFFFF"/>
              </a:solidFill>
            </a:endParaRPr>
          </a:p>
          <a:p>
            <a:pPr algn="ctr"/>
            <a:r>
              <a:rPr lang="fi-FI" sz="3200" dirty="0" smtClean="0">
                <a:solidFill>
                  <a:srgbClr val="FFFFFF"/>
                </a:solidFill>
              </a:rPr>
              <a:t>RELEVANCE ?</a:t>
            </a:r>
          </a:p>
          <a:p>
            <a:pPr algn="ctr"/>
            <a:endParaRPr lang="fi-FI" sz="3200" dirty="0">
              <a:solidFill>
                <a:srgbClr val="FFFFFF"/>
              </a:solidFill>
            </a:endParaRPr>
          </a:p>
          <a:p>
            <a:pPr algn="ctr"/>
            <a:r>
              <a:rPr lang="fi-FI" sz="3200" dirty="0" smtClean="0">
                <a:solidFill>
                  <a:srgbClr val="FFFFFF"/>
                </a:solidFill>
              </a:rPr>
              <a:t>PEOPLE FIND + WATCH + LIKE + SHARE WHAT YOU PRODUCE</a:t>
            </a:r>
            <a:endParaRPr lang="fi-FI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828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uk-UA"/>
          </a:p>
        </p:txBody>
      </p:sp>
      <p:pic>
        <p:nvPicPr>
          <p:cNvPr id="5" name="Kuva 4" descr="BBCandYLE-innov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443" y="0"/>
            <a:ext cx="3932942" cy="5143500"/>
          </a:xfrm>
          <a:prstGeom prst="rect">
            <a:avLst/>
          </a:prstGeom>
        </p:spPr>
      </p:pic>
      <p:pic>
        <p:nvPicPr>
          <p:cNvPr id="6" name="Shape 2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4455" y="1432888"/>
            <a:ext cx="2079935" cy="2132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135147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Yle-streaming-services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93" y="0"/>
            <a:ext cx="6857046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600578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Yle-relevance.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21" y="0"/>
            <a:ext cx="6945030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29427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5602</TotalTime>
  <Words>1708</Words>
  <Application>Microsoft Office PowerPoint</Application>
  <PresentationFormat>Affichage à l'écran (16:9)</PresentationFormat>
  <Paragraphs>451</Paragraphs>
  <Slides>51</Slides>
  <Notes>8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52" baseType="lpstr">
      <vt:lpstr>Office-teema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   LOOKING BACK :  DATA SCIENCE  / ANALYTICS OF OUR CONTENT - FOR MANAGERS &amp; LEGITIMATION</vt:lpstr>
      <vt:lpstr>Viihteen verkkodataa 2018</vt:lpstr>
      <vt:lpstr>Noin viikon studio</vt:lpstr>
      <vt:lpstr>Katseluiden etäisyys julkaisusta</vt:lpstr>
      <vt:lpstr>Diapositive 14</vt:lpstr>
      <vt:lpstr>About Pasila animation catalog</vt:lpstr>
      <vt:lpstr>Viihdeohjelmat verkossa</vt:lpstr>
      <vt:lpstr>   LOOKING FORWARD  USER INSIGHTS FOR INSPIRATION  - FOR PRODUCERS AND MAKERS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Content Probe – promoting new understanding about our users/viewers</vt:lpstr>
      <vt:lpstr>Where the danger lies? Why we need Content Probe –method?</vt:lpstr>
      <vt:lpstr>Enabling and catalysing new approaches and practise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THANK YOU! Raimo Lang raimolang@gmail.com Head of Development, Yle Creative Content 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</vt:vector>
  </TitlesOfParts>
  <Company>Yleisradio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Raimo Lång</dc:creator>
  <cp:lastModifiedBy>Joelle</cp:lastModifiedBy>
  <cp:revision>295</cp:revision>
  <dcterms:created xsi:type="dcterms:W3CDTF">2018-02-25T15:08:49Z</dcterms:created>
  <dcterms:modified xsi:type="dcterms:W3CDTF">2018-11-26T11:25:32Z</dcterms:modified>
</cp:coreProperties>
</file>