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1"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Arial Narrow" pitchFamily="34" charset="0"/>
      <p:regular r:id="rId22"/>
      <p:bold r:id="rId23"/>
      <p:italic r:id="rId24"/>
      <p:boldItalic r:id="rId25"/>
    </p:embeddedFont>
    <p:embeddedFont>
      <p:font typeface="Calibri"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00" y="-9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g4103372eb5_0_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 name="Google Shape;21;g4103372eb5_0_0: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 name="Google Shape;22;g4103372eb5_0_0: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103372eb5_0_4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4103372eb5_0_49: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fr-CA" sz="1000" b="0" i="0" u="none" strike="noStrike" cap="none">
                <a:solidFill>
                  <a:schemeClr val="dk1"/>
                </a:solidFill>
                <a:latin typeface="Arial"/>
                <a:ea typeface="Arial"/>
                <a:cs typeface="Arial"/>
                <a:sym typeface="Arial"/>
              </a:rPr>
              <a:t>One of a key features of a permissioned blockchain are smart contracts.  They have 3 important characteristics, that are  Automation, Attribution and Autorisation. The way I remermber it is to think of a triple A burger. Smart contracts are a way of defining the set of rules as the basis that each blockchain will operate on and introducing outside data (often pulled in by an “Oracle”) into the blockchain. Smart contracts are one way of getting your blockchain to incorporate and act upon external data. For example GPS data feeds, live financial trading data feeds, the latest weather feeds or the streaming of a video.</a:t>
            </a:r>
            <a:endParaRPr/>
          </a:p>
          <a:p>
            <a:pPr marL="0" marR="0" lvl="0" indent="0" algn="l" rtl="0">
              <a:spcBef>
                <a:spcPts val="0"/>
              </a:spcBef>
              <a:spcAft>
                <a:spcPts val="0"/>
              </a:spcAft>
              <a:buNone/>
            </a:pPr>
            <a:r>
              <a:rPr lang="fr-CA" sz="1000" b="0" i="0" u="none" strike="noStrike" cap="none">
                <a:solidFill>
                  <a:schemeClr val="dk1"/>
                </a:solidFill>
                <a:latin typeface="Arial"/>
                <a:ea typeface="Arial"/>
                <a:cs typeface="Arial"/>
                <a:sym typeface="Arial"/>
              </a:rPr>
              <a:t>In a regular legal contract, there is a set of rules that are triggers manually. It requires lot of energy and resources to keep track of it and enforce it. As I mentioned earlier it is time consuming for us. Smart contract works the same way except the rules are triggers automatically and are self-executed.</a:t>
            </a:r>
            <a:endParaRPr/>
          </a:p>
        </p:txBody>
      </p:sp>
      <p:sp>
        <p:nvSpPr>
          <p:cNvPr id="95" name="Google Shape;95;g4103372eb5_0_49: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103372eb5_0_6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4103372eb5_0_63: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165100" lvl="0" indent="-203200" algn="l" rtl="0">
              <a:lnSpc>
                <a:spcPct val="150000"/>
              </a:lnSpc>
              <a:spcBef>
                <a:spcPts val="0"/>
              </a:spcBef>
              <a:spcAft>
                <a:spcPts val="0"/>
              </a:spcAft>
              <a:buClr>
                <a:schemeClr val="dk1"/>
              </a:buClr>
              <a:buSzPts val="1600"/>
              <a:buFont typeface="Arial"/>
              <a:buChar char="-"/>
            </a:pPr>
            <a:r>
              <a:rPr lang="fr-CA" sz="1600">
                <a:latin typeface="Arial"/>
                <a:ea typeface="Arial"/>
                <a:cs typeface="Arial"/>
                <a:sym typeface="Arial"/>
              </a:rPr>
              <a:t>Inception started early in the Fall 2016 with key internal and external stakeholders</a:t>
            </a:r>
            <a:endParaRPr sz="2400">
              <a:solidFill>
                <a:schemeClr val="dk2"/>
              </a:solidFill>
              <a:latin typeface="Arial"/>
              <a:ea typeface="Arial"/>
              <a:cs typeface="Arial"/>
              <a:sym typeface="Arial"/>
            </a:endParaRPr>
          </a:p>
          <a:p>
            <a:pPr marL="165100" lvl="0" indent="-203200" algn="l" rtl="0">
              <a:lnSpc>
                <a:spcPct val="150000"/>
              </a:lnSpc>
              <a:spcBef>
                <a:spcPts val="0"/>
              </a:spcBef>
              <a:spcAft>
                <a:spcPts val="0"/>
              </a:spcAft>
              <a:buClr>
                <a:schemeClr val="dk1"/>
              </a:buClr>
              <a:buSzPts val="1600"/>
              <a:buFont typeface="Arial"/>
              <a:buChar char="-"/>
            </a:pPr>
            <a:r>
              <a:rPr lang="fr-CA" sz="1600">
                <a:latin typeface="Arial"/>
                <a:ea typeface="Arial"/>
                <a:cs typeface="Arial"/>
                <a:sym typeface="Arial"/>
              </a:rPr>
              <a:t>A proposal was submitted to the </a:t>
            </a:r>
            <a:r>
              <a:rPr lang="fr-CA" sz="1600" b="1">
                <a:latin typeface="Arial"/>
                <a:ea typeface="Arial"/>
                <a:cs typeface="Arial"/>
                <a:sym typeface="Arial"/>
              </a:rPr>
              <a:t>Canadian Media Fund(CMF)</a:t>
            </a:r>
            <a:r>
              <a:rPr lang="fr-CA" sz="1600">
                <a:latin typeface="Arial"/>
                <a:ea typeface="Arial"/>
                <a:cs typeface="Arial"/>
                <a:sym typeface="Arial"/>
              </a:rPr>
              <a:t> in May 2017 toward their innovation stream</a:t>
            </a:r>
            <a:endParaRPr sz="1600">
              <a:latin typeface="Arial"/>
              <a:ea typeface="Arial"/>
              <a:cs typeface="Arial"/>
              <a:sym typeface="Arial"/>
            </a:endParaRPr>
          </a:p>
          <a:p>
            <a:pPr marL="165100" lvl="0" indent="-203200" algn="l" rtl="0">
              <a:lnSpc>
                <a:spcPct val="150000"/>
              </a:lnSpc>
              <a:spcBef>
                <a:spcPts val="0"/>
              </a:spcBef>
              <a:spcAft>
                <a:spcPts val="0"/>
              </a:spcAft>
              <a:buClr>
                <a:schemeClr val="dk1"/>
              </a:buClr>
              <a:buSzPts val="1600"/>
              <a:buFont typeface="Arial"/>
              <a:buChar char="-"/>
            </a:pPr>
            <a:r>
              <a:rPr lang="fr-CA" sz="1600">
                <a:latin typeface="Arial"/>
                <a:ea typeface="Arial"/>
                <a:cs typeface="Arial"/>
                <a:sym typeface="Arial"/>
              </a:rPr>
              <a:t>Selective process where only innovative projects with significant impact on industry are selected and funded by a jury</a:t>
            </a:r>
            <a:endParaRPr sz="1600">
              <a:latin typeface="Arial"/>
              <a:ea typeface="Arial"/>
              <a:cs typeface="Arial"/>
              <a:sym typeface="Arial"/>
            </a:endParaRPr>
          </a:p>
          <a:p>
            <a:pPr marL="165100" lvl="0" indent="-203200" algn="l" rtl="0">
              <a:lnSpc>
                <a:spcPct val="150000"/>
              </a:lnSpc>
              <a:spcBef>
                <a:spcPts val="0"/>
              </a:spcBef>
              <a:spcAft>
                <a:spcPts val="0"/>
              </a:spcAft>
              <a:buClr>
                <a:schemeClr val="dk1"/>
              </a:buClr>
              <a:buSzPts val="1600"/>
              <a:buFont typeface="Arial"/>
              <a:buChar char="-"/>
            </a:pPr>
            <a:r>
              <a:rPr lang="fr-CA" sz="1600">
                <a:latin typeface="Arial"/>
                <a:ea typeface="Arial"/>
                <a:cs typeface="Arial"/>
                <a:sym typeface="Arial"/>
              </a:rPr>
              <a:t>The project was </a:t>
            </a:r>
            <a:r>
              <a:rPr lang="fr-CA" sz="1600" b="1">
                <a:latin typeface="Arial"/>
                <a:ea typeface="Arial"/>
                <a:cs typeface="Arial"/>
                <a:sym typeface="Arial"/>
              </a:rPr>
              <a:t>awarded </a:t>
            </a:r>
            <a:r>
              <a:rPr lang="fr-CA" sz="1600">
                <a:latin typeface="Arial"/>
                <a:ea typeface="Arial"/>
                <a:cs typeface="Arial"/>
                <a:sym typeface="Arial"/>
              </a:rPr>
              <a:t>by the CMF (</a:t>
            </a:r>
            <a:r>
              <a:rPr lang="fr-CA" sz="1600" b="1">
                <a:latin typeface="Arial"/>
                <a:ea typeface="Arial"/>
                <a:cs typeface="Arial"/>
                <a:sym typeface="Arial"/>
              </a:rPr>
              <a:t>First blockchain project </a:t>
            </a:r>
            <a:r>
              <a:rPr lang="fr-CA" sz="1600">
                <a:latin typeface="Arial"/>
                <a:ea typeface="Arial"/>
                <a:cs typeface="Arial"/>
                <a:sym typeface="Arial"/>
              </a:rPr>
              <a:t>ever to be financed)</a:t>
            </a:r>
            <a:endParaRPr sz="1600">
              <a:latin typeface="Arial"/>
              <a:ea typeface="Arial"/>
              <a:cs typeface="Arial"/>
              <a:sym typeface="Arial"/>
            </a:endParaRPr>
          </a:p>
          <a:p>
            <a:pPr marL="165100" lvl="0" indent="-203200" algn="l" rtl="0">
              <a:lnSpc>
                <a:spcPct val="150000"/>
              </a:lnSpc>
              <a:spcBef>
                <a:spcPts val="0"/>
              </a:spcBef>
              <a:spcAft>
                <a:spcPts val="0"/>
              </a:spcAft>
              <a:buClr>
                <a:schemeClr val="dk1"/>
              </a:buClr>
              <a:buSzPts val="1600"/>
              <a:buFont typeface="Arial"/>
              <a:buChar char="-"/>
            </a:pPr>
            <a:r>
              <a:rPr lang="fr-CA" sz="1600">
                <a:latin typeface="Arial"/>
                <a:ea typeface="Arial"/>
                <a:cs typeface="Arial"/>
                <a:sym typeface="Arial"/>
              </a:rPr>
              <a:t>TFO made a call to the industry and formed an</a:t>
            </a:r>
            <a:r>
              <a:rPr lang="fr-CA" sz="1600" b="1">
                <a:latin typeface="Arial"/>
                <a:ea typeface="Arial"/>
                <a:cs typeface="Arial"/>
                <a:sym typeface="Arial"/>
              </a:rPr>
              <a:t> international consortium</a:t>
            </a:r>
            <a:r>
              <a:rPr lang="fr-CA" sz="1600">
                <a:latin typeface="Arial"/>
                <a:ea typeface="Arial"/>
                <a:cs typeface="Arial"/>
                <a:sym typeface="Arial"/>
              </a:rPr>
              <a:t> composed of all key players(funders, producers, distributors, unions…) </a:t>
            </a:r>
            <a:endParaRPr sz="1600">
              <a:latin typeface="Arial"/>
              <a:ea typeface="Arial"/>
              <a:cs typeface="Arial"/>
              <a:sym typeface="Arial"/>
            </a:endParaRPr>
          </a:p>
          <a:p>
            <a:pPr marL="165100" lvl="0" indent="-203200" algn="l" rtl="0">
              <a:lnSpc>
                <a:spcPct val="150000"/>
              </a:lnSpc>
              <a:spcBef>
                <a:spcPts val="0"/>
              </a:spcBef>
              <a:spcAft>
                <a:spcPts val="0"/>
              </a:spcAft>
              <a:buClr>
                <a:schemeClr val="dk1"/>
              </a:buClr>
              <a:buSzPts val="1600"/>
              <a:buFont typeface="Arial"/>
              <a:buChar char="-"/>
            </a:pPr>
            <a:r>
              <a:rPr lang="fr-CA" sz="1600" b="1">
                <a:latin typeface="Arial"/>
                <a:ea typeface="Arial"/>
                <a:cs typeface="Arial"/>
                <a:sym typeface="Arial"/>
              </a:rPr>
              <a:t>Under the leadership of TFO</a:t>
            </a:r>
            <a:r>
              <a:rPr lang="fr-CA" sz="1600">
                <a:latin typeface="Arial"/>
                <a:ea typeface="Arial"/>
                <a:cs typeface="Arial"/>
                <a:sym typeface="Arial"/>
              </a:rPr>
              <a:t>, the participants shared their experience and expertise in an attempt to identify the keys aspects of the industry who could benefit from Blockchain</a:t>
            </a:r>
            <a:endParaRPr sz="1000">
              <a:latin typeface="Arial"/>
              <a:ea typeface="Arial"/>
              <a:cs typeface="Arial"/>
              <a:sym typeface="Arial"/>
            </a:endParaRPr>
          </a:p>
        </p:txBody>
      </p:sp>
      <p:sp>
        <p:nvSpPr>
          <p:cNvPr id="105" name="Google Shape;105;g4103372eb5_0_63: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2bfeb18c8_0_28: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42bfeb18c8_0_28: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3" name="Google Shape;113;g42bfeb18c8_0_28: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2bfeb18c8_0_5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42bfeb18c8_0_50: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0" name="Google Shape;120;g42bfeb18c8_0_50: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103372eb5_0_8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4103372eb5_0_83: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130" name="Google Shape;130;g4103372eb5_0_83: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2bfeb18c8_0_62: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42bfeb18c8_0_6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fr-CA"/>
              <a:t>https://drive.google.com/open?id=12hhticj-rkSjmuE9UgJPns27wM8pM9vD</a:t>
            </a:r>
            <a:endParaRPr sz="1200" b="0" i="0" u="none" strike="noStrike" cap="none">
              <a:solidFill>
                <a:schemeClr val="dk1"/>
              </a:solidFill>
              <a:latin typeface="Calibri"/>
              <a:ea typeface="Calibri"/>
              <a:cs typeface="Calibri"/>
              <a:sym typeface="Calibri"/>
            </a:endParaRPr>
          </a:p>
        </p:txBody>
      </p:sp>
      <p:sp>
        <p:nvSpPr>
          <p:cNvPr id="139" name="Google Shape;139;g42bfeb18c8_0_62: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103372eb5_0_111: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4103372eb5_0_111: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46" name="Google Shape;146;g4103372eb5_0_111: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103372eb5_0_118: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4103372eb5_0_118: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154" name="Google Shape;154;g4103372eb5_0_118: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2c446dacf_0_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42c446dacf_0_0: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161" name="Google Shape;161;g42c446dacf_0_0: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103372eb5_0_12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4103372eb5_0_124: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8" name="Google Shape;168;g4103372eb5_0_124: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g42bfeb18c8_0_1: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g42bfeb18c8_0_1: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fr-CA"/>
              <a:t>https://drive.google.com/open?id=12hhticj-rkSjmuE9UgJPns27wM8pM9vD</a:t>
            </a:r>
            <a:endParaRPr sz="1200" b="0" i="0" u="none" strike="noStrike" cap="none">
              <a:solidFill>
                <a:schemeClr val="dk1"/>
              </a:solidFill>
              <a:latin typeface="Calibri"/>
              <a:ea typeface="Calibri"/>
              <a:cs typeface="Calibri"/>
              <a:sym typeface="Calibri"/>
            </a:endParaRPr>
          </a:p>
        </p:txBody>
      </p:sp>
      <p:sp>
        <p:nvSpPr>
          <p:cNvPr id="30" name="Google Shape;30;g42bfeb18c8_0_1: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4103372eb5_0_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g4103372eb5_0_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lnSpc>
                <a:spcPct val="107000"/>
              </a:lnSpc>
              <a:spcBef>
                <a:spcPts val="0"/>
              </a:spcBef>
              <a:spcAft>
                <a:spcPts val="0"/>
              </a:spcAft>
              <a:buNone/>
            </a:pPr>
            <a:r>
              <a:rPr lang="fr-CA" sz="1000" b="0" i="0" u="none" strike="noStrike" cap="none">
                <a:solidFill>
                  <a:schemeClr val="dk1"/>
                </a:solidFill>
                <a:latin typeface="Arial"/>
                <a:ea typeface="Arial"/>
                <a:cs typeface="Arial"/>
                <a:sym typeface="Arial"/>
              </a:rPr>
              <a:t>Groupe Media TFO is a producer, aggregator and distributor of French educational content based in Toronto, Canada. We are a not for profit agency of the ministry of education</a:t>
            </a:r>
            <a:endParaRPr/>
          </a:p>
          <a:p>
            <a:pPr marL="0" marR="0" lvl="0" indent="0" algn="l" rtl="0">
              <a:lnSpc>
                <a:spcPct val="107000"/>
              </a:lnSpc>
              <a:spcBef>
                <a:spcPts val="0"/>
              </a:spcBef>
              <a:spcAft>
                <a:spcPts val="0"/>
              </a:spcAft>
              <a:buNone/>
            </a:pPr>
            <a:endParaRPr sz="1000" b="1" i="0" u="none" strike="noStrike" cap="none">
              <a:solidFill>
                <a:schemeClr val="lt1"/>
              </a:solidFill>
              <a:latin typeface="Arial"/>
              <a:ea typeface="Arial"/>
              <a:cs typeface="Arial"/>
              <a:sym typeface="Arial"/>
            </a:endParaRPr>
          </a:p>
          <a:p>
            <a:pPr marL="0" marR="0" lvl="0" indent="0" algn="l" rtl="0">
              <a:lnSpc>
                <a:spcPct val="107000"/>
              </a:lnSpc>
              <a:spcBef>
                <a:spcPts val="0"/>
              </a:spcBef>
              <a:spcAft>
                <a:spcPts val="0"/>
              </a:spcAft>
              <a:buNone/>
            </a:pPr>
            <a:r>
              <a:rPr lang="fr-CA" sz="1000" b="1" i="0" u="none" strike="noStrike" cap="none">
                <a:solidFill>
                  <a:schemeClr val="lt1"/>
                </a:solidFill>
                <a:latin typeface="Arial"/>
                <a:ea typeface="Arial"/>
                <a:cs typeface="Arial"/>
                <a:sym typeface="Arial"/>
              </a:rPr>
              <a:t>OUR MISSION</a:t>
            </a:r>
            <a:endParaRPr/>
          </a:p>
          <a:p>
            <a:pPr marL="0" marR="0" lvl="0" indent="0" algn="l" rtl="0">
              <a:lnSpc>
                <a:spcPct val="107000"/>
              </a:lnSpc>
              <a:spcBef>
                <a:spcPts val="0"/>
              </a:spcBef>
              <a:spcAft>
                <a:spcPts val="0"/>
              </a:spcAft>
              <a:buNone/>
            </a:pPr>
            <a:r>
              <a:rPr lang="fr-CA" sz="1000" b="0" i="0" u="none" strike="noStrike" cap="none">
                <a:solidFill>
                  <a:schemeClr val="lt1"/>
                </a:solidFill>
                <a:latin typeface="Arial"/>
                <a:ea typeface="Arial"/>
                <a:cs typeface="Arial"/>
                <a:sym typeface="Arial"/>
              </a:rPr>
              <a:t>Groupe Média TFO is a premium destination for audiences seeking educational and cultural content in French. We offer stimulating experiences and award-winning content, always at the forefront of digital learning. We are proud of our public heritage and celebrate the French language in Ontario and elsewhere.</a:t>
            </a:r>
            <a:endParaRPr sz="1000" b="0" i="0" u="none" strike="noStrike" cap="none">
              <a:solidFill>
                <a:schemeClr val="lt1"/>
              </a:solidFill>
              <a:latin typeface="Arial"/>
              <a:ea typeface="Arial"/>
              <a:cs typeface="Arial"/>
              <a:sym typeface="Arial"/>
            </a:endParaRPr>
          </a:p>
          <a:p>
            <a:pPr marL="0" marR="0" lvl="0" indent="0" algn="l" rtl="0">
              <a:lnSpc>
                <a:spcPct val="107000"/>
              </a:lnSpc>
              <a:spcBef>
                <a:spcPts val="0"/>
              </a:spcBef>
              <a:spcAft>
                <a:spcPts val="0"/>
              </a:spcAft>
              <a:buNone/>
            </a:pPr>
            <a:r>
              <a:rPr lang="fr-CA" sz="1000" b="0" i="0" u="none" strike="noStrike" cap="none">
                <a:solidFill>
                  <a:schemeClr val="lt1"/>
                </a:solidFill>
                <a:latin typeface="Arial"/>
                <a:ea typeface="Arial"/>
                <a:cs typeface="Arial"/>
                <a:sym typeface="Arial"/>
              </a:rPr>
              <a:t>	</a:t>
            </a:r>
            <a:endParaRPr/>
          </a:p>
          <a:p>
            <a:pPr marL="0" marR="0" lvl="0" indent="0" algn="l" rtl="0">
              <a:lnSpc>
                <a:spcPct val="107000"/>
              </a:lnSpc>
              <a:spcBef>
                <a:spcPts val="0"/>
              </a:spcBef>
              <a:spcAft>
                <a:spcPts val="0"/>
              </a:spcAft>
              <a:buNone/>
            </a:pPr>
            <a:r>
              <a:rPr lang="fr-CA" sz="1000" b="1" i="0" u="none" strike="noStrike" cap="none">
                <a:solidFill>
                  <a:schemeClr val="lt1"/>
                </a:solidFill>
                <a:latin typeface="Arial"/>
                <a:ea typeface="Arial"/>
                <a:cs typeface="Arial"/>
                <a:sym typeface="Arial"/>
              </a:rPr>
              <a:t>OUR VISION</a:t>
            </a:r>
            <a:endParaRPr/>
          </a:p>
          <a:p>
            <a:pPr marL="0" marR="0" lvl="0" indent="0" algn="l" rtl="0">
              <a:lnSpc>
                <a:spcPct val="107000"/>
              </a:lnSpc>
              <a:spcBef>
                <a:spcPts val="0"/>
              </a:spcBef>
              <a:spcAft>
                <a:spcPts val="0"/>
              </a:spcAft>
              <a:buNone/>
            </a:pPr>
            <a:r>
              <a:rPr lang="fr-CA" sz="1000" b="0" i="0" u="none" strike="noStrike" cap="none">
                <a:solidFill>
                  <a:schemeClr val="lt1"/>
                </a:solidFill>
                <a:latin typeface="Arial"/>
                <a:ea typeface="Arial"/>
                <a:cs typeface="Arial"/>
                <a:sym typeface="Arial"/>
              </a:rPr>
              <a:t>Groupe Média TFO is a public catalyst for rich educational and cultural experiences in the French language, whose goal is to offer meaningful solutions for the Francophone community.</a:t>
            </a:r>
            <a:endParaRPr sz="1000" b="0" i="0" u="none" strike="noStrike" cap="none">
              <a:solidFill>
                <a:schemeClr val="lt1"/>
              </a:solidFill>
              <a:latin typeface="Arial"/>
              <a:ea typeface="Arial"/>
              <a:cs typeface="Arial"/>
              <a:sym typeface="Arial"/>
            </a:endParaRPr>
          </a:p>
          <a:p>
            <a:pPr marL="165100" marR="0" lvl="0" indent="-889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7" name="Google Shape;37;g4103372eb5_0_7: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4103372eb5_0_1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g4103372eb5_0_14: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fr-CA" sz="1000" b="0" i="0" u="none" strike="noStrike" cap="none">
                <a:solidFill>
                  <a:schemeClr val="dk1"/>
                </a:solidFill>
                <a:latin typeface="Arial"/>
                <a:ea typeface="Arial"/>
                <a:cs typeface="Arial"/>
                <a:sym typeface="Arial"/>
              </a:rPr>
              <a:t>We own a TV channel with 8m subscribers in Canada. We are also very popular on the digital plateforms among others we are the number 1 youtube french speaking channel in Canada with ½ a billions views. As I mentioned earlier, we are also a production house. Last year, we produced 351 hours of content mainly for kids. We also distribute our own content. For example, we are the sole provider for french content for PBS learning Media in the US.</a:t>
            </a:r>
            <a:endParaRPr sz="1000" b="0" i="0" u="none" strike="noStrike" cap="none">
              <a:solidFill>
                <a:schemeClr val="dk1"/>
              </a:solidFill>
              <a:latin typeface="Arial"/>
              <a:ea typeface="Arial"/>
              <a:cs typeface="Arial"/>
              <a:sym typeface="Arial"/>
            </a:endParaRPr>
          </a:p>
        </p:txBody>
      </p:sp>
      <p:sp>
        <p:nvSpPr>
          <p:cNvPr id="45" name="Google Shape;45;g4103372eb5_0_14: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4103372eb5_0_2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g4103372eb5_0_20: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fr-CA" sz="1000" b="0" i="0" u="none" strike="noStrike" cap="none">
                <a:solidFill>
                  <a:schemeClr val="dk1"/>
                </a:solidFill>
                <a:latin typeface="Arial"/>
                <a:ea typeface="Arial"/>
                <a:cs typeface="Arial"/>
                <a:sym typeface="Arial"/>
              </a:rPr>
              <a:t>We are now dealing with 17 differents types of copyright contracts. For example, if we produce a video with an actor, a singer and bands player who are playing a music into the video. We have to pay rights and royalties to the actor. We also have to pay rights and royalties to the singer and the band players to a different union with different rules. We also have to pay for the usage of the music to yet an other organization And finally a « synchronization right » for the usage of the music synchronized with the video.</a:t>
            </a:r>
            <a:endParaRPr/>
          </a:p>
          <a:p>
            <a:pPr marL="165100" marR="0" lvl="0" indent="-101600" algn="l" rtl="0">
              <a:spcBef>
                <a:spcPts val="0"/>
              </a:spcBef>
              <a:spcAft>
                <a:spcPts val="0"/>
              </a:spcAft>
              <a:buClr>
                <a:schemeClr val="dk1"/>
              </a:buClr>
              <a:buSzPts val="1000"/>
              <a:buFont typeface="Calibri"/>
              <a:buNone/>
            </a:pPr>
            <a:endParaRPr sz="1000" b="0" i="0" u="none" strike="noStrike" cap="none">
              <a:solidFill>
                <a:schemeClr val="dk1"/>
              </a:solidFill>
              <a:latin typeface="Arial"/>
              <a:ea typeface="Arial"/>
              <a:cs typeface="Arial"/>
              <a:sym typeface="Arial"/>
            </a:endParaRPr>
          </a:p>
          <a:p>
            <a:pPr marL="165100" marR="0" lvl="0" indent="-165100" algn="l" rtl="0">
              <a:spcBef>
                <a:spcPts val="0"/>
              </a:spcBef>
              <a:spcAft>
                <a:spcPts val="0"/>
              </a:spcAft>
              <a:buClr>
                <a:schemeClr val="dk1"/>
              </a:buClr>
              <a:buSzPts val="1000"/>
              <a:buFont typeface="Arial"/>
              <a:buChar char="-"/>
            </a:pPr>
            <a:r>
              <a:rPr lang="fr-CA" sz="1000" b="0" i="0" u="none" strike="noStrike" cap="none">
                <a:solidFill>
                  <a:schemeClr val="dk1"/>
                </a:solidFill>
                <a:latin typeface="Arial"/>
                <a:ea typeface="Arial"/>
                <a:cs typeface="Arial"/>
                <a:sym typeface="Arial"/>
              </a:rPr>
              <a:t>Numerous protagonists → Complex relationships (financers/producers/distributors)</a:t>
            </a:r>
            <a:endParaRPr/>
          </a:p>
          <a:p>
            <a:pPr marL="165100" marR="0" lvl="0" indent="-165100" algn="l" rtl="0">
              <a:spcBef>
                <a:spcPts val="0"/>
              </a:spcBef>
              <a:spcAft>
                <a:spcPts val="0"/>
              </a:spcAft>
              <a:buClr>
                <a:schemeClr val="dk1"/>
              </a:buClr>
              <a:buSzPts val="1000"/>
              <a:buFont typeface="Arial"/>
              <a:buChar char="-"/>
            </a:pPr>
            <a:r>
              <a:rPr lang="fr-CA" sz="1000" b="0" i="0" u="none" strike="noStrike" cap="none">
                <a:solidFill>
                  <a:schemeClr val="dk1"/>
                </a:solidFill>
                <a:latin typeface="Arial"/>
                <a:ea typeface="Arial"/>
                <a:cs typeface="Arial"/>
                <a:sym typeface="Arial"/>
              </a:rPr>
              <a:t>Types of contracts 17</a:t>
            </a:r>
            <a:endParaRPr/>
          </a:p>
          <a:p>
            <a:pPr marL="165100" marR="0" lvl="0" indent="-165100" algn="l" rtl="0">
              <a:spcBef>
                <a:spcPts val="0"/>
              </a:spcBef>
              <a:spcAft>
                <a:spcPts val="0"/>
              </a:spcAft>
              <a:buClr>
                <a:schemeClr val="dk1"/>
              </a:buClr>
              <a:buSzPts val="1000"/>
              <a:buFont typeface="Arial"/>
              <a:buChar char="-"/>
            </a:pPr>
            <a:r>
              <a:rPr lang="fr-CA" sz="1000" b="0" i="0" u="none" strike="noStrike" cap="none">
                <a:solidFill>
                  <a:schemeClr val="dk1"/>
                </a:solidFill>
                <a:latin typeface="Arial"/>
                <a:ea typeface="Arial"/>
                <a:cs typeface="Arial"/>
                <a:sym typeface="Arial"/>
              </a:rPr>
              <a:t>Different payment terms (daily, initial fee and an agreed share of profits…)</a:t>
            </a:r>
            <a:endParaRPr/>
          </a:p>
          <a:p>
            <a:pPr marL="165100" marR="0" lvl="0" indent="-165100" algn="l" rtl="0">
              <a:spcBef>
                <a:spcPts val="0"/>
              </a:spcBef>
              <a:spcAft>
                <a:spcPts val="0"/>
              </a:spcAft>
              <a:buClr>
                <a:schemeClr val="dk1"/>
              </a:buClr>
              <a:buSzPts val="1000"/>
              <a:buFont typeface="Arial"/>
              <a:buChar char="-"/>
            </a:pPr>
            <a:r>
              <a:rPr lang="fr-CA" sz="1000" b="0" i="0" u="none" strike="noStrike" cap="none">
                <a:solidFill>
                  <a:schemeClr val="dk1"/>
                </a:solidFill>
                <a:latin typeface="Arial"/>
                <a:ea typeface="Arial"/>
                <a:cs typeface="Arial"/>
                <a:sym typeface="Arial"/>
              </a:rPr>
              <a:t>Management of the fees distributions over the years</a:t>
            </a:r>
            <a:endParaRPr sz="1000" b="0" i="0" u="none" strike="noStrike" cap="none">
              <a:solidFill>
                <a:schemeClr val="dk1"/>
              </a:solidFill>
              <a:latin typeface="Arial"/>
              <a:ea typeface="Arial"/>
              <a:cs typeface="Arial"/>
              <a:sym typeface="Arial"/>
            </a:endParaRPr>
          </a:p>
          <a:p>
            <a:pPr marL="165100" marR="0" lvl="0" indent="-101600" algn="l" rtl="0">
              <a:spcBef>
                <a:spcPts val="0"/>
              </a:spcBef>
              <a:spcAft>
                <a:spcPts val="0"/>
              </a:spcAft>
              <a:buClr>
                <a:schemeClr val="dk1"/>
              </a:buClr>
              <a:buSzPts val="1000"/>
              <a:buFont typeface="Calibri"/>
              <a:buNone/>
            </a:pPr>
            <a:endParaRPr sz="1000" b="0" i="0" u="none" strike="noStrike" cap="none">
              <a:solidFill>
                <a:schemeClr val="dk1"/>
              </a:solidFill>
              <a:latin typeface="Arial"/>
              <a:ea typeface="Arial"/>
              <a:cs typeface="Arial"/>
              <a:sym typeface="Arial"/>
            </a:endParaRPr>
          </a:p>
          <a:p>
            <a:pPr marL="165100" marR="0" lvl="0" indent="-889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2" name="Google Shape;52;g4103372eb5_0_20: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103372eb5_0_2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4103372eb5_0_2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60" name="Google Shape;60;g4103372eb5_0_27: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2bfeb18c8_0_12: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g42bfeb18c8_0_1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fr-CA" sz="1000" b="1" i="0" u="none" strike="noStrike" cap="none">
                <a:solidFill>
                  <a:schemeClr val="dk1"/>
                </a:solidFill>
                <a:latin typeface="Arial"/>
                <a:ea typeface="Arial"/>
                <a:cs typeface="Arial"/>
                <a:sym typeface="Arial"/>
              </a:rPr>
              <a:t>KEY ATTRIBUTES</a:t>
            </a:r>
            <a:endParaRPr/>
          </a:p>
          <a:p>
            <a:pPr marL="0" marR="0" lvl="0" indent="0" algn="l" rtl="0">
              <a:spcBef>
                <a:spcPts val="0"/>
              </a:spcBef>
              <a:spcAft>
                <a:spcPts val="0"/>
              </a:spcAft>
              <a:buNone/>
            </a:pPr>
            <a:r>
              <a:rPr lang="fr-CA" sz="1000" b="0" i="0" u="none" strike="noStrike" cap="none">
                <a:solidFill>
                  <a:schemeClr val="dk1"/>
                </a:solidFill>
                <a:latin typeface="Arial"/>
                <a:ea typeface="Arial"/>
                <a:cs typeface="Arial"/>
                <a:sym typeface="Arial"/>
              </a:rPr>
              <a:t>Keyed users</a:t>
            </a:r>
            <a:endParaRPr sz="1000" b="0" i="0" u="none" strike="noStrike" cap="none">
              <a:solidFill>
                <a:schemeClr val="dk1"/>
              </a:solidFill>
              <a:latin typeface="Arial"/>
              <a:ea typeface="Arial"/>
              <a:cs typeface="Arial"/>
              <a:sym typeface="Arial"/>
            </a:endParaRPr>
          </a:p>
          <a:p>
            <a:pPr marL="165100" marR="0" lvl="0" indent="-165100" algn="l" rtl="0">
              <a:spcBef>
                <a:spcPts val="0"/>
              </a:spcBef>
              <a:spcAft>
                <a:spcPts val="0"/>
              </a:spcAft>
              <a:buClr>
                <a:schemeClr val="dk1"/>
              </a:buClr>
              <a:buSzPts val="1000"/>
              <a:buFont typeface="Noto Sans Symbols"/>
              <a:buChar char="→"/>
            </a:pPr>
            <a:r>
              <a:rPr lang="fr-CA" sz="1000" b="0" i="0" u="none" strike="noStrike" cap="none">
                <a:solidFill>
                  <a:schemeClr val="dk1"/>
                </a:solidFill>
                <a:latin typeface="Arial"/>
                <a:ea typeface="Arial"/>
                <a:cs typeface="Arial"/>
                <a:sym typeface="Arial"/>
              </a:rPr>
              <a:t>Users are registered by a central membership server (Iit means we undertake to verify a party to a contract, by checking incorporation documents and any other legal considerations, before creating the blockchain user)</a:t>
            </a:r>
            <a:endParaRPr sz="1000" b="0" i="0" u="none" strike="noStrike" cap="none">
              <a:solidFill>
                <a:schemeClr val="dk1"/>
              </a:solidFill>
              <a:latin typeface="Arial"/>
              <a:ea typeface="Arial"/>
              <a:cs typeface="Arial"/>
              <a:sym typeface="Arial"/>
            </a:endParaRPr>
          </a:p>
          <a:p>
            <a:pPr marL="165100" marR="0" lvl="0" indent="-165100" algn="l" rtl="0">
              <a:spcBef>
                <a:spcPts val="0"/>
              </a:spcBef>
              <a:spcAft>
                <a:spcPts val="0"/>
              </a:spcAft>
              <a:buClr>
                <a:schemeClr val="dk1"/>
              </a:buClr>
              <a:buSzPts val="1000"/>
              <a:buFont typeface="Noto Sans Symbols"/>
              <a:buChar char="→"/>
            </a:pPr>
            <a:r>
              <a:rPr lang="fr-CA" sz="1000" b="0" i="0" u="none" strike="noStrike" cap="none">
                <a:solidFill>
                  <a:schemeClr val="dk1"/>
                </a:solidFill>
                <a:latin typeface="Arial"/>
                <a:ea typeface="Arial"/>
                <a:cs typeface="Arial"/>
                <a:sym typeface="Arial"/>
              </a:rPr>
              <a:t>The user’s name, address and membership status are stored securely in their identity</a:t>
            </a:r>
            <a:endParaRPr/>
          </a:p>
          <a:p>
            <a:pPr marL="165100" marR="0" lvl="0" indent="-165100" algn="l" rtl="0">
              <a:spcBef>
                <a:spcPts val="0"/>
              </a:spcBef>
              <a:spcAft>
                <a:spcPts val="0"/>
              </a:spcAft>
              <a:buClr>
                <a:schemeClr val="dk1"/>
              </a:buClr>
              <a:buSzPts val="1000"/>
              <a:buFont typeface="Noto Sans Symbols"/>
              <a:buChar char="→"/>
            </a:pPr>
            <a:r>
              <a:rPr lang="fr-CA" sz="1000" b="0" i="0" u="none" strike="noStrike" cap="none">
                <a:solidFill>
                  <a:schemeClr val="dk1"/>
                </a:solidFill>
                <a:latin typeface="Arial"/>
                <a:ea typeface="Arial"/>
                <a:cs typeface="Arial"/>
                <a:sym typeface="Arial"/>
              </a:rPr>
              <a:t>A secure key is created which is stored on the user’s computer (hence keyed user). From that point on, access to the blockchain depends upon that secure key. </a:t>
            </a:r>
            <a:endParaRPr sz="1000" b="0" i="0" u="none" strike="noStrike" cap="none">
              <a:solidFill>
                <a:schemeClr val="dk1"/>
              </a:solidFill>
              <a:latin typeface="Arial"/>
              <a:ea typeface="Arial"/>
              <a:cs typeface="Arial"/>
              <a:sym typeface="Arial"/>
            </a:endParaRPr>
          </a:p>
          <a:p>
            <a:pPr marL="165100" marR="0" lvl="0" indent="-101600" algn="l" rtl="0">
              <a:spcBef>
                <a:spcPts val="0"/>
              </a:spcBef>
              <a:spcAft>
                <a:spcPts val="0"/>
              </a:spcAft>
              <a:buClr>
                <a:schemeClr val="dk1"/>
              </a:buClr>
              <a:buSzPts val="1000"/>
              <a:buFont typeface="Noto Sans Symbols"/>
              <a:buNone/>
            </a:pPr>
            <a:endParaRPr sz="10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fr-CA" sz="1000" b="0" i="0" u="none" strike="noStrike" cap="none">
                <a:solidFill>
                  <a:schemeClr val="dk1"/>
                </a:solidFill>
                <a:latin typeface="Arial"/>
                <a:ea typeface="Arial"/>
                <a:cs typeface="Arial"/>
                <a:sym typeface="Arial"/>
              </a:rPr>
              <a:t>Floating users</a:t>
            </a:r>
            <a:endParaRPr sz="1000" b="0" i="0" u="none" strike="noStrike" cap="none">
              <a:solidFill>
                <a:schemeClr val="dk1"/>
              </a:solidFill>
              <a:latin typeface="Arial"/>
              <a:ea typeface="Arial"/>
              <a:cs typeface="Arial"/>
              <a:sym typeface="Arial"/>
            </a:endParaRPr>
          </a:p>
          <a:p>
            <a:pPr marL="165100" marR="0" lvl="0" indent="-88900" algn="l" rtl="0">
              <a:spcBef>
                <a:spcPts val="0"/>
              </a:spcBef>
              <a:spcAft>
                <a:spcPts val="0"/>
              </a:spcAft>
              <a:buClr>
                <a:schemeClr val="dk1"/>
              </a:buClr>
              <a:buSzPts val="1200"/>
              <a:buFont typeface="Noto Sans Symbols"/>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8" name="Google Shape;68;g42bfeb18c8_0_12: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103372eb5_0_3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g4103372eb5_0_34: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a:p>
        </p:txBody>
      </p:sp>
      <p:sp>
        <p:nvSpPr>
          <p:cNvPr id="77" name="Google Shape;77;g4103372eb5_0_34: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103372eb5_0_4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4103372eb5_0_43: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6" name="Google Shape;86;g4103372eb5_0_43: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fr-CA" sz="1200">
                <a:solidFill>
                  <a:schemeClr val="dk1"/>
                </a:solidFill>
                <a:latin typeface="Calibri"/>
                <a:ea typeface="Calibri"/>
                <a:cs typeface="Calibri"/>
                <a:sym typeface="Calibri"/>
              </a:rPr>
              <a:pPr marL="0" marR="0" lvl="0" indent="0" algn="r" rtl="0">
                <a:spcBef>
                  <a:spcPts val="0"/>
                </a:spcBef>
                <a:spcAft>
                  <a:spcPts val="0"/>
                </a:spcAft>
                <a:buNone/>
              </a:p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37151" y="2946519"/>
            <a:ext cx="11483545" cy="1125992"/>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
          <p:cNvSpPr txBox="1">
            <a:spLocks noGrp="1"/>
          </p:cNvSpPr>
          <p:nvPr>
            <p:ph type="subTitle" idx="1"/>
          </p:nvPr>
        </p:nvSpPr>
        <p:spPr>
          <a:xfrm>
            <a:off x="1506923" y="4540345"/>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986870"/>
            <a:ext cx="10515600" cy="67113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3"/>
          <p:cNvSpPr txBox="1">
            <a:spLocks noGrp="1"/>
          </p:cNvSpPr>
          <p:nvPr>
            <p:ph type="body" idx="1"/>
          </p:nvPr>
        </p:nvSpPr>
        <p:spPr>
          <a:xfrm>
            <a:off x="838200" y="1753406"/>
            <a:ext cx="10515600" cy="46990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6"/>
            <a:ext cx="10515600" cy="617008"/>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066800"/>
            <a:ext cx="10515600" cy="511016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hyperlink" Target="http://drive.google.com/file/d/17XVjkC4zqq8p_5T5cgfOOaCl6MHXxGDq/vie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mailto:udessouassi@tfo.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drive.google.com/file/d/12hhticj-rkSjmuE9UgJPns27wM8pM9vD/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5"/>
          <p:cNvSpPr txBox="1">
            <a:spLocks noGrp="1"/>
          </p:cNvSpPr>
          <p:nvPr>
            <p:ph type="ctrTitle"/>
          </p:nvPr>
        </p:nvSpPr>
        <p:spPr>
          <a:xfrm>
            <a:off x="1205975" y="2320655"/>
            <a:ext cx="9600600" cy="1970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200"/>
              <a:buFont typeface="Arial Narrow"/>
              <a:buNone/>
            </a:pPr>
            <a:r>
              <a:rPr lang="fr-CA" sz="3200" b="1" i="0" u="none" strike="noStrike" cap="none">
                <a:solidFill>
                  <a:schemeClr val="dk1"/>
                </a:solidFill>
                <a:latin typeface="Arial Narrow"/>
                <a:ea typeface="Arial Narrow"/>
                <a:cs typeface="Arial Narrow"/>
                <a:sym typeface="Arial Narrow"/>
              </a:rPr>
              <a:t>BLOCKCHAIN</a:t>
            </a:r>
            <a:br>
              <a:rPr lang="fr-CA" sz="3200" b="1" i="0" u="none" strike="noStrike" cap="none">
                <a:solidFill>
                  <a:schemeClr val="dk1"/>
                </a:solidFill>
                <a:latin typeface="Arial Narrow"/>
                <a:ea typeface="Arial Narrow"/>
                <a:cs typeface="Arial Narrow"/>
                <a:sym typeface="Arial Narrow"/>
              </a:rPr>
            </a:br>
            <a:r>
              <a:rPr lang="fr-CA" sz="3200" b="1" i="0" u="none" strike="noStrike" cap="none">
                <a:solidFill>
                  <a:schemeClr val="dk1"/>
                </a:solidFill>
                <a:latin typeface="Arial Narrow"/>
                <a:ea typeface="Arial Narrow"/>
                <a:cs typeface="Arial Narrow"/>
                <a:sym typeface="Arial Narrow"/>
              </a:rPr>
              <a:t>AS AN ARCHITECTURE FOR AN INTEGRATED APPROACH TO </a:t>
            </a:r>
            <a:r>
              <a:rPr lang="fr-CA" sz="3200" b="1">
                <a:latin typeface="Arial Narrow"/>
                <a:ea typeface="Arial Narrow"/>
                <a:cs typeface="Arial Narrow"/>
                <a:sym typeface="Arial Narrow"/>
              </a:rPr>
              <a:t>AUDIOVISUAL CONTENT FUNDING</a:t>
            </a:r>
            <a:endParaRPr sz="3200" b="1" i="0" u="none" strike="noStrike" cap="none">
              <a:solidFill>
                <a:schemeClr val="dk1"/>
              </a:solidFill>
              <a:latin typeface="Arial Narrow"/>
              <a:ea typeface="Arial Narrow"/>
              <a:cs typeface="Arial Narrow"/>
              <a:sym typeface="Arial Narrow"/>
            </a:endParaRPr>
          </a:p>
        </p:txBody>
      </p:sp>
      <p:sp>
        <p:nvSpPr>
          <p:cNvPr id="25" name="Google Shape;25;p5"/>
          <p:cNvSpPr txBox="1">
            <a:spLocks noGrp="1"/>
          </p:cNvSpPr>
          <p:nvPr>
            <p:ph type="subTitle" idx="1"/>
          </p:nvPr>
        </p:nvSpPr>
        <p:spPr>
          <a:xfrm>
            <a:off x="1205981" y="4833070"/>
            <a:ext cx="9144000" cy="10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fr-CA" sz="1800" b="0" i="0" u="none" strike="noStrike" cap="none">
                <a:solidFill>
                  <a:schemeClr val="dk1"/>
                </a:solidFill>
                <a:latin typeface="Arial Narrow"/>
                <a:ea typeface="Arial Narrow"/>
                <a:cs typeface="Arial Narrow"/>
                <a:sym typeface="Arial Narrow"/>
              </a:rPr>
              <a:t>Presented by</a:t>
            </a:r>
            <a:endParaRPr/>
          </a:p>
          <a:p>
            <a:pPr marL="0" marR="0" lvl="0" indent="0" algn="l" rtl="0">
              <a:lnSpc>
                <a:spcPct val="90000"/>
              </a:lnSpc>
              <a:spcBef>
                <a:spcPts val="1000"/>
              </a:spcBef>
              <a:spcAft>
                <a:spcPts val="0"/>
              </a:spcAft>
              <a:buClr>
                <a:schemeClr val="dk1"/>
              </a:buClr>
              <a:buSzPts val="1800"/>
              <a:buFont typeface="Arial"/>
              <a:buNone/>
            </a:pPr>
            <a:r>
              <a:rPr lang="fr-CA" sz="1800">
                <a:latin typeface="Arial Narrow"/>
                <a:ea typeface="Arial Narrow"/>
                <a:cs typeface="Arial Narrow"/>
                <a:sym typeface="Arial Narrow"/>
              </a:rPr>
              <a:t>Ulrich Dessouassi</a:t>
            </a:r>
            <a:r>
              <a:rPr lang="fr-CA" sz="1800" b="0" i="0" u="none" strike="noStrike" cap="none">
                <a:solidFill>
                  <a:schemeClr val="dk1"/>
                </a:solidFill>
                <a:latin typeface="Arial Narrow"/>
                <a:ea typeface="Arial Narrow"/>
                <a:cs typeface="Arial Narrow"/>
                <a:sym typeface="Arial Narrow"/>
              </a:rPr>
              <a:t> – </a:t>
            </a:r>
            <a:r>
              <a:rPr lang="fr-CA" sz="1800">
                <a:latin typeface="Arial Narrow"/>
                <a:ea typeface="Arial Narrow"/>
                <a:cs typeface="Arial Narrow"/>
                <a:sym typeface="Arial Narrow"/>
              </a:rPr>
              <a:t>Head, Digital Products</a:t>
            </a:r>
            <a:r>
              <a:rPr lang="fr-CA" sz="1800" b="0" i="0" u="none" strike="noStrike" cap="none">
                <a:solidFill>
                  <a:schemeClr val="dk1"/>
                </a:solidFill>
                <a:latin typeface="Arial Narrow"/>
                <a:ea typeface="Arial Narrow"/>
                <a:cs typeface="Arial Narrow"/>
                <a:sym typeface="Arial Narrow"/>
              </a:rPr>
              <a:t>, Groupe Média TFO</a:t>
            </a:r>
            <a:endParaRPr sz="1800" b="0" i="0" u="none" strike="noStrike" cap="none">
              <a:solidFill>
                <a:schemeClr val="dk1"/>
              </a:solidFill>
              <a:latin typeface="Arial Narrow"/>
              <a:ea typeface="Arial Narrow"/>
              <a:cs typeface="Arial Narrow"/>
              <a:sym typeface="Arial Narrow"/>
            </a:endParaRPr>
          </a:p>
        </p:txBody>
      </p:sp>
      <p:pic>
        <p:nvPicPr>
          <p:cNvPr id="26" name="Google Shape;26;p5"/>
          <p:cNvPicPr preferRelativeResize="0"/>
          <p:nvPr/>
        </p:nvPicPr>
        <p:blipFill rotWithShape="1">
          <a:blip r:embed="rId3">
            <a:alphaModFix/>
          </a:blip>
          <a:srcRect/>
          <a:stretch/>
        </p:blipFill>
        <p:spPr>
          <a:xfrm>
            <a:off x="1205981" y="872871"/>
            <a:ext cx="1916744" cy="1351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p:nvPr/>
        </p:nvSpPr>
        <p:spPr>
          <a:xfrm>
            <a:off x="876372" y="476159"/>
            <a:ext cx="79437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sz="4200" b="1">
                <a:solidFill>
                  <a:schemeClr val="dk1"/>
                </a:solidFill>
                <a:latin typeface="Arial Narrow"/>
                <a:ea typeface="Arial Narrow"/>
                <a:cs typeface="Arial Narrow"/>
                <a:sym typeface="Arial Narrow"/>
              </a:rPr>
              <a:t>SMART CONTRACTS</a:t>
            </a:r>
            <a:endParaRPr sz="4200" b="1">
              <a:solidFill>
                <a:schemeClr val="dk1"/>
              </a:solidFill>
              <a:latin typeface="Arial Narrow"/>
              <a:ea typeface="Arial Narrow"/>
              <a:cs typeface="Arial Narrow"/>
              <a:sym typeface="Arial Narrow"/>
            </a:endParaRPr>
          </a:p>
          <a:p>
            <a:pPr marL="0" marR="0" lvl="0" indent="0" algn="l" rtl="0">
              <a:lnSpc>
                <a:spcPct val="150000"/>
              </a:lnSpc>
              <a:spcBef>
                <a:spcPts val="0"/>
              </a:spcBef>
              <a:spcAft>
                <a:spcPts val="0"/>
              </a:spcAft>
              <a:buNone/>
            </a:pPr>
            <a:r>
              <a:rPr lang="fr-CA" sz="3000" b="1">
                <a:solidFill>
                  <a:schemeClr val="dk1"/>
                </a:solidFill>
                <a:latin typeface="Arial Narrow"/>
                <a:ea typeface="Arial Narrow"/>
                <a:cs typeface="Arial Narrow"/>
                <a:sym typeface="Arial Narrow"/>
              </a:rPr>
              <a:t>TRIPLE AAA</a:t>
            </a:r>
            <a:endParaRPr sz="3000" b="1">
              <a:solidFill>
                <a:schemeClr val="dk1"/>
              </a:solidFill>
              <a:latin typeface="Arial Narrow"/>
              <a:ea typeface="Arial Narrow"/>
              <a:cs typeface="Arial Narrow"/>
              <a:sym typeface="Arial Narrow"/>
            </a:endParaRPr>
          </a:p>
        </p:txBody>
      </p:sp>
      <p:sp>
        <p:nvSpPr>
          <p:cNvPr id="98" name="Google Shape;98;p14"/>
          <p:cNvSpPr/>
          <p:nvPr/>
        </p:nvSpPr>
        <p:spPr>
          <a:xfrm>
            <a:off x="3127848" y="2409775"/>
            <a:ext cx="21456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CA" sz="1800" b="1">
                <a:solidFill>
                  <a:schemeClr val="dk1"/>
                </a:solidFill>
                <a:latin typeface="Arial Narrow"/>
                <a:ea typeface="Arial Narrow"/>
                <a:cs typeface="Arial Narrow"/>
                <a:sym typeface="Arial Narrow"/>
              </a:rPr>
              <a:t>AUTOMATION</a:t>
            </a:r>
            <a:endParaRPr/>
          </a:p>
        </p:txBody>
      </p:sp>
      <p:sp>
        <p:nvSpPr>
          <p:cNvPr id="99" name="Google Shape;99;p14"/>
          <p:cNvSpPr/>
          <p:nvPr/>
        </p:nvSpPr>
        <p:spPr>
          <a:xfrm>
            <a:off x="3231348" y="3443650"/>
            <a:ext cx="19386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CA" sz="1800" b="1">
                <a:solidFill>
                  <a:schemeClr val="dk1"/>
                </a:solidFill>
                <a:latin typeface="Arial Narrow"/>
                <a:ea typeface="Arial Narrow"/>
                <a:cs typeface="Arial Narrow"/>
                <a:sym typeface="Arial Narrow"/>
              </a:rPr>
              <a:t>ATTRIBUTION</a:t>
            </a:r>
            <a:endParaRPr sz="1800" b="1">
              <a:solidFill>
                <a:schemeClr val="dk1"/>
              </a:solidFill>
              <a:latin typeface="Arial Narrow"/>
              <a:ea typeface="Arial Narrow"/>
              <a:cs typeface="Arial Narrow"/>
              <a:sym typeface="Arial Narrow"/>
            </a:endParaRPr>
          </a:p>
        </p:txBody>
      </p:sp>
      <p:sp>
        <p:nvSpPr>
          <p:cNvPr id="100" name="Google Shape;100;p14"/>
          <p:cNvSpPr/>
          <p:nvPr/>
        </p:nvSpPr>
        <p:spPr>
          <a:xfrm>
            <a:off x="3268848" y="4512200"/>
            <a:ext cx="18636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CA" sz="1800" b="1">
                <a:solidFill>
                  <a:schemeClr val="dk1"/>
                </a:solidFill>
                <a:latin typeface="Arial Narrow"/>
                <a:ea typeface="Arial Narrow"/>
                <a:cs typeface="Arial Narrow"/>
                <a:sym typeface="Arial Narrow"/>
              </a:rPr>
              <a:t>AUTORISATION</a:t>
            </a:r>
            <a:endParaRPr sz="1800" b="1">
              <a:solidFill>
                <a:schemeClr val="dk1"/>
              </a:solidFill>
              <a:latin typeface="Arial Narrow"/>
              <a:ea typeface="Arial Narrow"/>
              <a:cs typeface="Arial Narrow"/>
              <a:sym typeface="Arial Narrow"/>
            </a:endParaRPr>
          </a:p>
        </p:txBody>
      </p:sp>
      <p:pic>
        <p:nvPicPr>
          <p:cNvPr id="101" name="Google Shape;101;p14"/>
          <p:cNvPicPr preferRelativeResize="0"/>
          <p:nvPr/>
        </p:nvPicPr>
        <p:blipFill rotWithShape="1">
          <a:blip r:embed="rId3">
            <a:alphaModFix/>
          </a:blip>
          <a:srcRect/>
          <a:stretch/>
        </p:blipFill>
        <p:spPr>
          <a:xfrm>
            <a:off x="5966647" y="0"/>
            <a:ext cx="4436811" cy="68579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p:cNvPicPr preferRelativeResize="0"/>
          <p:nvPr/>
        </p:nvPicPr>
        <p:blipFill rotWithShape="1">
          <a:blip r:embed="rId3">
            <a:alphaModFix/>
          </a:blip>
          <a:srcRect/>
          <a:stretch/>
        </p:blipFill>
        <p:spPr>
          <a:xfrm>
            <a:off x="0" y="-423999"/>
            <a:ext cx="12447273" cy="8298182"/>
          </a:xfrm>
          <a:prstGeom prst="rect">
            <a:avLst/>
          </a:prstGeom>
          <a:noFill/>
          <a:ln>
            <a:noFill/>
          </a:ln>
        </p:spPr>
      </p:pic>
      <p:sp>
        <p:nvSpPr>
          <p:cNvPr id="108" name="Google Shape;108;p15"/>
          <p:cNvSpPr/>
          <p:nvPr/>
        </p:nvSpPr>
        <p:spPr>
          <a:xfrm>
            <a:off x="361825" y="1612547"/>
            <a:ext cx="3717300" cy="7947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fr-CA" sz="4200" b="1">
                <a:solidFill>
                  <a:schemeClr val="lt1"/>
                </a:solidFill>
                <a:latin typeface="Arial Narrow"/>
                <a:ea typeface="Arial Narrow"/>
                <a:cs typeface="Arial Narrow"/>
                <a:sym typeface="Arial Narrow"/>
              </a:rPr>
              <a:t>TFO APPROACH</a:t>
            </a:r>
            <a:endParaRPr/>
          </a:p>
          <a:p>
            <a:pPr marL="0" marR="0" lvl="0" indent="0" algn="l" rtl="0">
              <a:spcBef>
                <a:spcPts val="0"/>
              </a:spcBef>
              <a:spcAft>
                <a:spcPts val="0"/>
              </a:spcAft>
              <a:buNone/>
            </a:pPr>
            <a:endParaRPr sz="3000">
              <a:solidFill>
                <a:schemeClr val="lt1"/>
              </a:solidFill>
              <a:latin typeface="Arial Narrow"/>
              <a:ea typeface="Arial Narrow"/>
              <a:cs typeface="Arial Narrow"/>
              <a:sym typeface="Arial Narrow"/>
            </a:endParaRPr>
          </a:p>
        </p:txBody>
      </p:sp>
      <p:sp>
        <p:nvSpPr>
          <p:cNvPr id="109" name="Google Shape;109;p15"/>
          <p:cNvSpPr/>
          <p:nvPr/>
        </p:nvSpPr>
        <p:spPr>
          <a:xfrm>
            <a:off x="8055979" y="603302"/>
            <a:ext cx="10646400" cy="9393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fr-CA" sz="4200" b="1">
                <a:solidFill>
                  <a:schemeClr val="dk1"/>
                </a:solidFill>
                <a:latin typeface="Arial Narrow"/>
                <a:ea typeface="Arial Narrow"/>
                <a:cs typeface="Arial Narrow"/>
                <a:sym typeface="Arial Narrow"/>
              </a:rPr>
              <a:t>TFO APPROACH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10956822" y="256624"/>
            <a:ext cx="926725" cy="716105"/>
          </a:xfrm>
          <a:prstGeom prst="rect">
            <a:avLst/>
          </a:prstGeom>
          <a:noFill/>
          <a:ln>
            <a:noFill/>
          </a:ln>
        </p:spPr>
      </p:pic>
      <p:pic>
        <p:nvPicPr>
          <p:cNvPr id="116" name="Google Shape;116;p16"/>
          <p:cNvPicPr preferRelativeResize="0"/>
          <p:nvPr/>
        </p:nvPicPr>
        <p:blipFill rotWithShape="1">
          <a:blip r:embed="rId4">
            <a:alphaModFix/>
          </a:blip>
          <a:srcRect/>
          <a:stretch/>
        </p:blipFill>
        <p:spPr>
          <a:xfrm>
            <a:off x="554182" y="311728"/>
            <a:ext cx="11083633" cy="62345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7"/>
          <p:cNvPicPr preferRelativeResize="0"/>
          <p:nvPr/>
        </p:nvPicPr>
        <p:blipFill rotWithShape="1">
          <a:blip r:embed="rId3">
            <a:alphaModFix/>
          </a:blip>
          <a:srcRect/>
          <a:stretch/>
        </p:blipFill>
        <p:spPr>
          <a:xfrm>
            <a:off x="10956822" y="256624"/>
            <a:ext cx="926725" cy="716105"/>
          </a:xfrm>
          <a:prstGeom prst="rect">
            <a:avLst/>
          </a:prstGeom>
          <a:noFill/>
          <a:ln>
            <a:noFill/>
          </a:ln>
        </p:spPr>
      </p:pic>
      <p:sp>
        <p:nvSpPr>
          <p:cNvPr id="123" name="Google Shape;123;p17"/>
          <p:cNvSpPr/>
          <p:nvPr/>
        </p:nvSpPr>
        <p:spPr>
          <a:xfrm>
            <a:off x="746850" y="461125"/>
            <a:ext cx="10016400" cy="1305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sz="4200" b="1">
                <a:solidFill>
                  <a:schemeClr val="dk1"/>
                </a:solidFill>
              </a:rPr>
              <a:t>TFO BLOCKCHAIN PROTOTYPE</a:t>
            </a:r>
            <a:endParaRPr/>
          </a:p>
          <a:p>
            <a:pPr marL="0" marR="0" lvl="0" indent="0" algn="l" rtl="0">
              <a:lnSpc>
                <a:spcPct val="150000"/>
              </a:lnSpc>
              <a:spcBef>
                <a:spcPts val="0"/>
              </a:spcBef>
              <a:spcAft>
                <a:spcPts val="0"/>
              </a:spcAft>
              <a:buNone/>
            </a:pPr>
            <a:r>
              <a:rPr lang="fr-CA" sz="3200" b="1">
                <a:solidFill>
                  <a:schemeClr val="dk1"/>
                </a:solidFill>
              </a:rPr>
              <a:t>KEY ATTRIBUTES</a:t>
            </a:r>
            <a:endParaRPr sz="3200" b="1">
              <a:solidFill>
                <a:schemeClr val="dk1"/>
              </a:solidFill>
            </a:endParaRPr>
          </a:p>
        </p:txBody>
      </p:sp>
      <p:sp>
        <p:nvSpPr>
          <p:cNvPr id="124" name="Google Shape;124;p17"/>
          <p:cNvSpPr txBox="1">
            <a:spLocks noGrp="1"/>
          </p:cNvSpPr>
          <p:nvPr>
            <p:ph type="body" idx="1"/>
          </p:nvPr>
        </p:nvSpPr>
        <p:spPr>
          <a:xfrm>
            <a:off x="838200" y="2350776"/>
            <a:ext cx="5344500" cy="4160700"/>
          </a:xfrm>
          <a:prstGeom prst="rect">
            <a:avLst/>
          </a:prstGeom>
          <a:noFill/>
          <a:ln>
            <a:noFill/>
          </a:ln>
        </p:spPr>
        <p:txBody>
          <a:bodyPr spcFirstLastPara="1" wrap="square" lIns="91425" tIns="45700" rIns="91425" bIns="45700" anchor="t" anchorCtr="0">
            <a:noAutofit/>
          </a:bodyPr>
          <a:lstStyle/>
          <a:p>
            <a:pPr marL="228600" marR="0" lvl="0" indent="-165100" algn="l" rtl="0">
              <a:lnSpc>
                <a:spcPct val="90000"/>
              </a:lnSpc>
              <a:spcBef>
                <a:spcPts val="0"/>
              </a:spcBef>
              <a:spcAft>
                <a:spcPts val="0"/>
              </a:spcAft>
              <a:buClr>
                <a:schemeClr val="dk1"/>
              </a:buClr>
              <a:buSzPts val="1800"/>
              <a:buFont typeface="Arial"/>
              <a:buChar char="•"/>
            </a:pPr>
            <a:r>
              <a:rPr lang="fr-CA" sz="1800" i="0" u="none" strike="noStrike" cap="none">
                <a:solidFill>
                  <a:schemeClr val="dk1"/>
                </a:solidFill>
              </a:rPr>
              <a:t>No centrally trusted middleman</a:t>
            </a:r>
            <a:endParaRPr sz="1800" i="0" u="none" strike="noStrike" cap="none">
              <a:solidFill>
                <a:schemeClr val="dk1"/>
              </a:solidFill>
            </a:endParaRPr>
          </a:p>
          <a:p>
            <a:pPr marL="228600" marR="0" lvl="0" indent="-165100" algn="l" rtl="0">
              <a:lnSpc>
                <a:spcPct val="90000"/>
              </a:lnSpc>
              <a:spcBef>
                <a:spcPts val="1000"/>
              </a:spcBef>
              <a:spcAft>
                <a:spcPts val="0"/>
              </a:spcAft>
              <a:buClr>
                <a:schemeClr val="dk1"/>
              </a:buClr>
              <a:buSzPts val="1800"/>
              <a:buFont typeface="Arial"/>
              <a:buChar char="•"/>
            </a:pPr>
            <a:r>
              <a:rPr lang="fr-CA" sz="1800" i="0" u="none" strike="noStrike" cap="none">
                <a:solidFill>
                  <a:schemeClr val="dk1"/>
                </a:solidFill>
              </a:rPr>
              <a:t>Security of data</a:t>
            </a:r>
            <a:endParaRPr sz="1800"/>
          </a:p>
          <a:p>
            <a:pPr marL="0" marR="0" lvl="0" indent="0" algn="l" rtl="0">
              <a:lnSpc>
                <a:spcPct val="90000"/>
              </a:lnSpc>
              <a:spcBef>
                <a:spcPts val="1000"/>
              </a:spcBef>
              <a:spcAft>
                <a:spcPts val="0"/>
              </a:spcAft>
              <a:buClr>
                <a:schemeClr val="dk1"/>
              </a:buClr>
              <a:buSzPts val="2000"/>
              <a:buFont typeface="Arial"/>
              <a:buNone/>
            </a:pPr>
            <a:r>
              <a:rPr lang="fr-CA" sz="2000" i="0" u="none" strike="noStrike" cap="none">
                <a:solidFill>
                  <a:schemeClr val="dk1"/>
                </a:solidFill>
              </a:rPr>
              <a:t>    </a:t>
            </a:r>
            <a:r>
              <a:rPr lang="fr-CA" sz="1200" i="0" u="none" strike="noStrike" cap="none">
                <a:solidFill>
                  <a:schemeClr val="dk1"/>
                </a:solidFill>
              </a:rPr>
              <a:t>(the precise terms of each contract are only known</a:t>
            </a:r>
            <a:r>
              <a:rPr lang="fr-CA" sz="1200"/>
              <a:t> </a:t>
            </a:r>
            <a:r>
              <a:rPr lang="fr-CA" sz="1200" i="0" u="none" strike="noStrike" cap="none">
                <a:solidFill>
                  <a:schemeClr val="dk1"/>
                </a:solidFill>
              </a:rPr>
              <a:t>by the legal parties to that contract)</a:t>
            </a:r>
            <a:endParaRPr sz="1200"/>
          </a:p>
          <a:p>
            <a:pPr marL="228600" marR="0" lvl="0" indent="-165100" algn="l" rtl="0">
              <a:lnSpc>
                <a:spcPct val="90000"/>
              </a:lnSpc>
              <a:spcBef>
                <a:spcPts val="1000"/>
              </a:spcBef>
              <a:spcAft>
                <a:spcPts val="0"/>
              </a:spcAft>
              <a:buClr>
                <a:schemeClr val="dk1"/>
              </a:buClr>
              <a:buSzPts val="1800"/>
              <a:buFont typeface="Arial"/>
              <a:buChar char="•"/>
            </a:pPr>
            <a:r>
              <a:rPr lang="fr-CA" sz="1800" i="0" u="none" strike="noStrike" cap="none">
                <a:solidFill>
                  <a:schemeClr val="dk1"/>
                </a:solidFill>
              </a:rPr>
              <a:t>Keyed users </a:t>
            </a:r>
            <a:endParaRPr sz="1800" i="0" u="none" strike="noStrike" cap="none">
              <a:solidFill>
                <a:schemeClr val="dk1"/>
              </a:solidFill>
            </a:endParaRPr>
          </a:p>
          <a:p>
            <a:pPr marL="0" marR="0" lvl="0" indent="0" algn="l" rtl="0">
              <a:lnSpc>
                <a:spcPct val="90000"/>
              </a:lnSpc>
              <a:spcBef>
                <a:spcPts val="1000"/>
              </a:spcBef>
              <a:spcAft>
                <a:spcPts val="0"/>
              </a:spcAft>
              <a:buClr>
                <a:schemeClr val="dk1"/>
              </a:buClr>
              <a:buSzPts val="2000"/>
              <a:buFont typeface="Arial"/>
              <a:buNone/>
            </a:pPr>
            <a:r>
              <a:rPr lang="fr-CA" sz="2000" i="0" u="none" strike="noStrike" cap="none">
                <a:solidFill>
                  <a:schemeClr val="dk1"/>
                </a:solidFill>
              </a:rPr>
              <a:t>    </a:t>
            </a:r>
            <a:r>
              <a:rPr lang="fr-CA" sz="1200" i="0" u="none" strike="noStrike" cap="none">
                <a:solidFill>
                  <a:schemeClr val="dk1"/>
                </a:solidFill>
              </a:rPr>
              <a:t>(authenticated users)</a:t>
            </a:r>
            <a:endParaRPr sz="1200"/>
          </a:p>
          <a:p>
            <a:pPr marL="228600" marR="0" lvl="0" indent="-165100" algn="l" rtl="0">
              <a:lnSpc>
                <a:spcPct val="90000"/>
              </a:lnSpc>
              <a:spcBef>
                <a:spcPts val="1000"/>
              </a:spcBef>
              <a:spcAft>
                <a:spcPts val="0"/>
              </a:spcAft>
              <a:buClr>
                <a:schemeClr val="dk1"/>
              </a:buClr>
              <a:buSzPts val="1800"/>
              <a:buFont typeface="Arial"/>
              <a:buChar char="•"/>
            </a:pPr>
            <a:r>
              <a:rPr lang="fr-CA" sz="1800" i="0" u="none" strike="noStrike" cap="none">
                <a:solidFill>
                  <a:schemeClr val="dk1"/>
                </a:solidFill>
              </a:rPr>
              <a:t>Floating users</a:t>
            </a:r>
            <a:endParaRPr sz="1800" i="0" u="none" strike="noStrike" cap="none">
              <a:solidFill>
                <a:schemeClr val="dk1"/>
              </a:solidFill>
            </a:endParaRPr>
          </a:p>
          <a:p>
            <a:pPr marL="0" marR="0" lvl="0" indent="0" algn="l" rtl="0">
              <a:lnSpc>
                <a:spcPct val="90000"/>
              </a:lnSpc>
              <a:spcBef>
                <a:spcPts val="1000"/>
              </a:spcBef>
              <a:spcAft>
                <a:spcPts val="0"/>
              </a:spcAft>
              <a:buClr>
                <a:schemeClr val="dk1"/>
              </a:buClr>
              <a:buSzPts val="2000"/>
              <a:buFont typeface="Arial"/>
              <a:buNone/>
            </a:pPr>
            <a:r>
              <a:rPr lang="fr-CA" sz="2000" i="0" u="none" strike="noStrike" cap="none">
                <a:solidFill>
                  <a:schemeClr val="dk1"/>
                </a:solidFill>
              </a:rPr>
              <a:t>    </a:t>
            </a:r>
            <a:r>
              <a:rPr lang="fr-CA" sz="1200" i="0" u="none" strike="noStrike" cap="none">
                <a:solidFill>
                  <a:schemeClr val="dk1"/>
                </a:solidFill>
              </a:rPr>
              <a:t>(non-keyed users)</a:t>
            </a:r>
            <a:r>
              <a:rPr lang="fr-CA" sz="2000" i="0" u="none" strike="noStrike" cap="none">
                <a:solidFill>
                  <a:schemeClr val="dk1"/>
                </a:solidFill>
              </a:rPr>
              <a:t> </a:t>
            </a:r>
            <a:endParaRPr sz="2000" i="0" u="none" strike="noStrike" cap="none">
              <a:solidFill>
                <a:schemeClr val="dk1"/>
              </a:solidFill>
            </a:endParaRPr>
          </a:p>
          <a:p>
            <a:pPr marL="0" marR="0" lvl="0" indent="0" algn="l" rtl="0">
              <a:lnSpc>
                <a:spcPct val="90000"/>
              </a:lnSpc>
              <a:spcBef>
                <a:spcPts val="1000"/>
              </a:spcBef>
              <a:spcAft>
                <a:spcPts val="0"/>
              </a:spcAft>
              <a:buClr>
                <a:schemeClr val="dk1"/>
              </a:buClr>
              <a:buSzPts val="2000"/>
              <a:buFont typeface="Arial"/>
              <a:buNone/>
            </a:pPr>
            <a:endParaRPr sz="2000" i="0" u="none" strike="noStrike" cap="none">
              <a:solidFill>
                <a:schemeClr val="dk1"/>
              </a:solidFill>
            </a:endParaRPr>
          </a:p>
        </p:txBody>
      </p:sp>
      <p:sp>
        <p:nvSpPr>
          <p:cNvPr id="125" name="Google Shape;125;p17"/>
          <p:cNvSpPr/>
          <p:nvPr/>
        </p:nvSpPr>
        <p:spPr>
          <a:xfrm>
            <a:off x="6868390" y="4073629"/>
            <a:ext cx="720000" cy="36000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126;p17"/>
          <p:cNvSpPr txBox="1"/>
          <p:nvPr/>
        </p:nvSpPr>
        <p:spPr>
          <a:xfrm>
            <a:off x="7728379" y="3653465"/>
            <a:ext cx="40524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CA" sz="3600" b="1">
                <a:solidFill>
                  <a:schemeClr val="dk1"/>
                </a:solidFill>
              </a:rPr>
              <a:t>TRUST AND TRANSPARENCY</a:t>
            </a:r>
            <a:endParaRPr sz="3600" b="1">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rotWithShape="1">
          <a:blip r:embed="rId3">
            <a:alphaModFix/>
          </a:blip>
          <a:srcRect/>
          <a:stretch/>
        </p:blipFill>
        <p:spPr>
          <a:xfrm>
            <a:off x="10956822" y="256624"/>
            <a:ext cx="926725" cy="716105"/>
          </a:xfrm>
          <a:prstGeom prst="rect">
            <a:avLst/>
          </a:prstGeom>
          <a:noFill/>
          <a:ln>
            <a:noFill/>
          </a:ln>
        </p:spPr>
      </p:pic>
      <p:sp>
        <p:nvSpPr>
          <p:cNvPr id="133" name="Google Shape;133;p18"/>
          <p:cNvSpPr txBox="1"/>
          <p:nvPr/>
        </p:nvSpPr>
        <p:spPr>
          <a:xfrm>
            <a:off x="1080622" y="343985"/>
            <a:ext cx="107649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CA" sz="3600" b="1">
                <a:solidFill>
                  <a:srgbClr val="002060"/>
                </a:solidFill>
                <a:latin typeface="Arial Narrow"/>
                <a:ea typeface="Arial Narrow"/>
                <a:cs typeface="Arial Narrow"/>
                <a:sym typeface="Arial Narrow"/>
              </a:rPr>
              <a:t>Common audiovisual sector use cases</a:t>
            </a:r>
            <a:r>
              <a:rPr lang="fr-CA" sz="3733">
                <a:solidFill>
                  <a:srgbClr val="000000"/>
                </a:solidFill>
              </a:rPr>
              <a:t/>
            </a:r>
            <a:br>
              <a:rPr lang="fr-CA" sz="3733">
                <a:solidFill>
                  <a:srgbClr val="000000"/>
                </a:solidFill>
              </a:rPr>
            </a:br>
            <a:endParaRPr sz="3733">
              <a:solidFill>
                <a:srgbClr val="000000"/>
              </a:solidFill>
            </a:endParaRPr>
          </a:p>
        </p:txBody>
      </p:sp>
      <p:sp>
        <p:nvSpPr>
          <p:cNvPr id="134" name="Google Shape;134;p18"/>
          <p:cNvSpPr txBox="1"/>
          <p:nvPr/>
        </p:nvSpPr>
        <p:spPr>
          <a:xfrm>
            <a:off x="0" y="1221450"/>
            <a:ext cx="4274100" cy="2129700"/>
          </a:xfrm>
          <a:prstGeom prst="rect">
            <a:avLst/>
          </a:prstGeom>
          <a:noFill/>
          <a:ln>
            <a:noFill/>
          </a:ln>
        </p:spPr>
        <p:txBody>
          <a:bodyPr spcFirstLastPara="1" wrap="square" lIns="121900" tIns="121900" rIns="121900" bIns="121900" anchor="t" anchorCtr="0">
            <a:noAutofit/>
          </a:bodyPr>
          <a:lstStyle/>
          <a:p>
            <a:pPr marL="609584" lvl="0" indent="-406389" algn="l" rtl="0">
              <a:lnSpc>
                <a:spcPct val="150000"/>
              </a:lnSpc>
              <a:spcBef>
                <a:spcPts val="0"/>
              </a:spcBef>
              <a:spcAft>
                <a:spcPts val="0"/>
              </a:spcAft>
              <a:buClr>
                <a:srgbClr val="000000"/>
              </a:buClr>
              <a:buSzPts val="1600"/>
              <a:buChar char="●"/>
            </a:pPr>
            <a:r>
              <a:rPr lang="fr-CA" sz="1600">
                <a:solidFill>
                  <a:schemeClr val="dk1"/>
                </a:solidFill>
              </a:rPr>
              <a:t>Digital Identity Management</a:t>
            </a:r>
            <a:endParaRPr sz="1600">
              <a:solidFill>
                <a:schemeClr val="dk1"/>
              </a:solidFill>
            </a:endParaRPr>
          </a:p>
          <a:p>
            <a:pPr marL="609584" lvl="0" indent="-406389" algn="l" rtl="0">
              <a:lnSpc>
                <a:spcPct val="150000"/>
              </a:lnSpc>
              <a:spcBef>
                <a:spcPts val="0"/>
              </a:spcBef>
              <a:spcAft>
                <a:spcPts val="0"/>
              </a:spcAft>
              <a:buClr>
                <a:srgbClr val="000000"/>
              </a:buClr>
              <a:buSzPts val="1600"/>
              <a:buChar char="●"/>
            </a:pPr>
            <a:r>
              <a:rPr lang="fr-CA" sz="1600"/>
              <a:t>IP Protection &amp; Right holders management</a:t>
            </a:r>
            <a:endParaRPr sz="1600"/>
          </a:p>
          <a:p>
            <a:pPr marL="609584" lvl="0" indent="-406389" algn="l" rtl="0">
              <a:lnSpc>
                <a:spcPct val="150000"/>
              </a:lnSpc>
              <a:spcBef>
                <a:spcPts val="0"/>
              </a:spcBef>
              <a:spcAft>
                <a:spcPts val="0"/>
              </a:spcAft>
              <a:buClr>
                <a:srgbClr val="000000"/>
              </a:buClr>
              <a:buSzPts val="1600"/>
              <a:buChar char="●"/>
            </a:pPr>
            <a:r>
              <a:rPr lang="fr-CA" sz="1600"/>
              <a:t>Micrometering &amp; Micropayment</a:t>
            </a:r>
            <a:endParaRPr sz="1600"/>
          </a:p>
          <a:p>
            <a:pPr marL="609584" lvl="0" indent="-406389" algn="l" rtl="0">
              <a:lnSpc>
                <a:spcPct val="150000"/>
              </a:lnSpc>
              <a:spcBef>
                <a:spcPts val="0"/>
              </a:spcBef>
              <a:spcAft>
                <a:spcPts val="0"/>
              </a:spcAft>
              <a:buClr>
                <a:srgbClr val="000000"/>
              </a:buClr>
              <a:buSzPts val="1600"/>
              <a:buChar char="●"/>
            </a:pPr>
            <a:r>
              <a:rPr lang="fr-CA" sz="1600"/>
              <a:t>Statistics &amp; Reporting</a:t>
            </a:r>
            <a:endParaRPr sz="1600"/>
          </a:p>
          <a:p>
            <a:pPr marL="0" lvl="0" indent="0" algn="l" rtl="0">
              <a:lnSpc>
                <a:spcPct val="150000"/>
              </a:lnSpc>
              <a:spcBef>
                <a:spcPts val="0"/>
              </a:spcBef>
              <a:spcAft>
                <a:spcPts val="0"/>
              </a:spcAft>
              <a:buNone/>
            </a:pPr>
            <a:endParaRPr sz="2400">
              <a:solidFill>
                <a:srgbClr val="44546A"/>
              </a:solidFill>
            </a:endParaRPr>
          </a:p>
          <a:p>
            <a:pPr marL="0" lvl="0" indent="0" algn="l" rtl="0">
              <a:lnSpc>
                <a:spcPct val="150000"/>
              </a:lnSpc>
              <a:spcBef>
                <a:spcPts val="0"/>
              </a:spcBef>
              <a:spcAft>
                <a:spcPts val="0"/>
              </a:spcAft>
              <a:buNone/>
            </a:pPr>
            <a:endParaRPr sz="1600">
              <a:solidFill>
                <a:srgbClr val="000000"/>
              </a:solidFill>
            </a:endParaRPr>
          </a:p>
          <a:p>
            <a:pPr marL="0" lvl="0" indent="0" algn="l" rtl="0">
              <a:lnSpc>
                <a:spcPct val="150000"/>
              </a:lnSpc>
              <a:spcBef>
                <a:spcPts val="0"/>
              </a:spcBef>
              <a:spcAft>
                <a:spcPts val="0"/>
              </a:spcAft>
              <a:buNone/>
            </a:pPr>
            <a:endParaRPr sz="1600">
              <a:solidFill>
                <a:srgbClr val="000000"/>
              </a:solidFill>
            </a:endParaRPr>
          </a:p>
          <a:p>
            <a:pPr marL="0" lvl="0" indent="0" algn="l" rtl="0">
              <a:lnSpc>
                <a:spcPct val="115000"/>
              </a:lnSpc>
              <a:spcBef>
                <a:spcPts val="0"/>
              </a:spcBef>
              <a:spcAft>
                <a:spcPts val="0"/>
              </a:spcAft>
              <a:buNone/>
            </a:pPr>
            <a:endParaRPr sz="1467">
              <a:solidFill>
                <a:srgbClr val="000000"/>
              </a:solidFill>
            </a:endParaRPr>
          </a:p>
          <a:p>
            <a:pPr marL="0" lvl="0" indent="0" algn="ctr" rtl="0">
              <a:spcBef>
                <a:spcPts val="0"/>
              </a:spcBef>
              <a:spcAft>
                <a:spcPts val="0"/>
              </a:spcAft>
              <a:buClr>
                <a:srgbClr val="000000"/>
              </a:buClr>
              <a:buFont typeface="Arial"/>
              <a:buNone/>
            </a:pPr>
            <a:r>
              <a:rPr lang="fr-CA" sz="1600"/>
              <a:t>The Transfer, Purchase, and Verification of Media Viewership across a series of Distributed Platforms, sent through a decentralized blockchain.</a:t>
            </a:r>
            <a:endParaRPr sz="1600"/>
          </a:p>
          <a:p>
            <a:pPr marL="0" lvl="0" indent="0" algn="l" rtl="0">
              <a:lnSpc>
                <a:spcPct val="115000"/>
              </a:lnSpc>
              <a:spcBef>
                <a:spcPts val="0"/>
              </a:spcBef>
              <a:spcAft>
                <a:spcPts val="0"/>
              </a:spcAft>
              <a:buNone/>
            </a:pPr>
            <a:endParaRPr sz="1467"/>
          </a:p>
          <a:p>
            <a:pPr marL="0" lvl="0" indent="0" algn="l" rtl="0">
              <a:lnSpc>
                <a:spcPct val="115000"/>
              </a:lnSpc>
              <a:spcBef>
                <a:spcPts val="0"/>
              </a:spcBef>
              <a:spcAft>
                <a:spcPts val="0"/>
              </a:spcAft>
              <a:buNone/>
            </a:pPr>
            <a:endParaRPr sz="1467">
              <a:solidFill>
                <a:srgbClr val="000000"/>
              </a:solidFill>
            </a:endParaRPr>
          </a:p>
          <a:p>
            <a:pPr marL="0" lvl="0" indent="152396" algn="l" rtl="0">
              <a:lnSpc>
                <a:spcPct val="115000"/>
              </a:lnSpc>
              <a:spcBef>
                <a:spcPts val="0"/>
              </a:spcBef>
              <a:spcAft>
                <a:spcPts val="0"/>
              </a:spcAft>
              <a:buNone/>
            </a:pPr>
            <a:endParaRPr sz="2400">
              <a:solidFill>
                <a:srgbClr val="44546A"/>
              </a:solidFill>
            </a:endParaRPr>
          </a:p>
        </p:txBody>
      </p:sp>
      <p:pic>
        <p:nvPicPr>
          <p:cNvPr id="135" name="Google Shape;135;p18"/>
          <p:cNvPicPr preferRelativeResize="0"/>
          <p:nvPr/>
        </p:nvPicPr>
        <p:blipFill>
          <a:blip r:embed="rId4">
            <a:alphaModFix/>
          </a:blip>
          <a:stretch>
            <a:fillRect/>
          </a:stretch>
        </p:blipFill>
        <p:spPr>
          <a:xfrm>
            <a:off x="4218225" y="1259885"/>
            <a:ext cx="7219905" cy="54457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9"/>
          <p:cNvPicPr preferRelativeResize="0"/>
          <p:nvPr/>
        </p:nvPicPr>
        <p:blipFill rotWithShape="1">
          <a:blip r:embed="rId3">
            <a:alphaModFix/>
          </a:blip>
          <a:srcRect/>
          <a:stretch/>
        </p:blipFill>
        <p:spPr>
          <a:xfrm>
            <a:off x="6" y="-4"/>
            <a:ext cx="1916744" cy="1351025"/>
          </a:xfrm>
          <a:prstGeom prst="rect">
            <a:avLst/>
          </a:prstGeom>
          <a:noFill/>
          <a:ln>
            <a:noFill/>
          </a:ln>
        </p:spPr>
      </p:pic>
      <p:pic>
        <p:nvPicPr>
          <p:cNvPr id="142" name="Google Shape;142;p19">
            <a:hlinkClick r:id="rId4"/>
          </p:cNvPr>
          <p:cNvPicPr preferRelativeResize="0"/>
          <p:nvPr/>
        </p:nvPicPr>
        <p:blipFill>
          <a:blip r:embed="rId5">
            <a:alphaModFix/>
          </a:blip>
          <a:stretch>
            <a:fillRect/>
          </a:stretch>
        </p:blipFill>
        <p:spPr>
          <a:xfrm>
            <a:off x="2474550" y="712915"/>
            <a:ext cx="7242900" cy="54321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0"/>
          <p:cNvPicPr preferRelativeResize="0"/>
          <p:nvPr/>
        </p:nvPicPr>
        <p:blipFill rotWithShape="1">
          <a:blip r:embed="rId3">
            <a:alphaModFix/>
          </a:blip>
          <a:srcRect/>
          <a:stretch/>
        </p:blipFill>
        <p:spPr>
          <a:xfrm>
            <a:off x="0" y="-548160"/>
            <a:ext cx="12191997" cy="8112723"/>
          </a:xfrm>
          <a:prstGeom prst="rect">
            <a:avLst/>
          </a:prstGeom>
          <a:noFill/>
          <a:ln>
            <a:noFill/>
          </a:ln>
        </p:spPr>
      </p:pic>
      <p:sp>
        <p:nvSpPr>
          <p:cNvPr id="149" name="Google Shape;149;p20"/>
          <p:cNvSpPr/>
          <p:nvPr/>
        </p:nvSpPr>
        <p:spPr>
          <a:xfrm>
            <a:off x="746847" y="223536"/>
            <a:ext cx="7943700" cy="1008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fr-CA" sz="4200" b="1">
                <a:solidFill>
                  <a:schemeClr val="lt1"/>
                </a:solidFill>
                <a:latin typeface="Arial Narrow"/>
                <a:ea typeface="Arial Narrow"/>
                <a:cs typeface="Arial Narrow"/>
                <a:sym typeface="Arial Narrow"/>
              </a:rPr>
              <a:t>LESSONS LEARNED</a:t>
            </a:r>
            <a:endParaRPr sz="3000">
              <a:solidFill>
                <a:schemeClr val="lt1"/>
              </a:solidFill>
              <a:latin typeface="Arial Narrow"/>
              <a:ea typeface="Arial Narrow"/>
              <a:cs typeface="Arial Narrow"/>
              <a:sym typeface="Arial Narrow"/>
            </a:endParaRPr>
          </a:p>
        </p:txBody>
      </p:sp>
      <p:sp>
        <p:nvSpPr>
          <p:cNvPr id="150" name="Google Shape;150;p20"/>
          <p:cNvSpPr/>
          <p:nvPr/>
        </p:nvSpPr>
        <p:spPr>
          <a:xfrm>
            <a:off x="746850" y="1505880"/>
            <a:ext cx="10666200" cy="4659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400"/>
              <a:buFont typeface="Noto Sans Symbols"/>
              <a:buChar char="➢"/>
            </a:pPr>
            <a:r>
              <a:rPr lang="fr-CA" sz="2400" b="1">
                <a:solidFill>
                  <a:schemeClr val="lt1"/>
                </a:solidFill>
                <a:latin typeface="Arial Narrow"/>
                <a:ea typeface="Arial Narrow"/>
                <a:cs typeface="Arial Narrow"/>
                <a:sym typeface="Arial Narrow"/>
              </a:rPr>
              <a:t>The processes implemented meet the industry requirements</a:t>
            </a:r>
            <a:endParaRPr sz="2400" b="1">
              <a:solidFill>
                <a:schemeClr val="lt1"/>
              </a:solidFill>
              <a:latin typeface="Arial Narrow"/>
              <a:ea typeface="Arial Narrow"/>
              <a:cs typeface="Arial Narrow"/>
              <a:sym typeface="Arial Narrow"/>
            </a:endParaRPr>
          </a:p>
          <a:p>
            <a:pPr marL="342900" marR="0" lvl="0" indent="-342900" algn="l" rtl="0">
              <a:spcBef>
                <a:spcPts val="0"/>
              </a:spcBef>
              <a:spcAft>
                <a:spcPts val="0"/>
              </a:spcAft>
              <a:buClr>
                <a:schemeClr val="lt1"/>
              </a:buClr>
              <a:buSzPts val="2400"/>
              <a:buFont typeface="Noto Sans Symbols"/>
              <a:buChar char="➢"/>
            </a:pPr>
            <a:r>
              <a:rPr lang="fr-CA" sz="2400" b="1">
                <a:solidFill>
                  <a:schemeClr val="lt1"/>
                </a:solidFill>
                <a:latin typeface="Arial Narrow"/>
                <a:ea typeface="Arial Narrow"/>
                <a:cs typeface="Arial Narrow"/>
                <a:sym typeface="Arial Narrow"/>
              </a:rPr>
              <a:t>The project helped us identify tax credit fundings as a critical and complex component of cultural audiovisual production funding</a:t>
            </a:r>
            <a:endParaRPr/>
          </a:p>
          <a:p>
            <a:pPr marL="342900" marR="0" lvl="0" indent="-342900" algn="l" rtl="0">
              <a:spcBef>
                <a:spcPts val="1800"/>
              </a:spcBef>
              <a:spcAft>
                <a:spcPts val="0"/>
              </a:spcAft>
              <a:buClr>
                <a:schemeClr val="lt1"/>
              </a:buClr>
              <a:buSzPts val="2400"/>
              <a:buFont typeface="Noto Sans Symbols"/>
              <a:buChar char="➢"/>
            </a:pPr>
            <a:r>
              <a:rPr lang="fr-CA" sz="2400" b="1">
                <a:solidFill>
                  <a:schemeClr val="lt1"/>
                </a:solidFill>
                <a:latin typeface="Arial Narrow"/>
                <a:ea typeface="Arial Narrow"/>
                <a:cs typeface="Arial Narrow"/>
                <a:sym typeface="Arial Narrow"/>
              </a:rPr>
              <a:t>It will help the copyright agencies to re-invent themselves and optimize their operations</a:t>
            </a:r>
            <a:endParaRPr/>
          </a:p>
          <a:p>
            <a:pPr marL="342900" marR="0" lvl="0" indent="-342900" algn="l" rtl="0">
              <a:spcBef>
                <a:spcPts val="1800"/>
              </a:spcBef>
              <a:spcAft>
                <a:spcPts val="0"/>
              </a:spcAft>
              <a:buClr>
                <a:schemeClr val="lt1"/>
              </a:buClr>
              <a:buSzPts val="2400"/>
              <a:buFont typeface="Noto Sans Symbols"/>
              <a:buChar char="➢"/>
            </a:pPr>
            <a:r>
              <a:rPr lang="fr-CA" sz="2400" b="1">
                <a:solidFill>
                  <a:schemeClr val="lt1"/>
                </a:solidFill>
                <a:latin typeface="Arial Narrow"/>
                <a:ea typeface="Arial Narrow"/>
                <a:cs typeface="Arial Narrow"/>
                <a:sym typeface="Arial Narrow"/>
              </a:rPr>
              <a:t>The blockchain technology is promising</a:t>
            </a:r>
            <a:endParaRPr/>
          </a:p>
          <a:p>
            <a:pPr marL="342900" marR="0" lvl="0" indent="-342900" algn="l" rtl="0">
              <a:spcBef>
                <a:spcPts val="1800"/>
              </a:spcBef>
              <a:spcAft>
                <a:spcPts val="0"/>
              </a:spcAft>
              <a:buClr>
                <a:schemeClr val="lt1"/>
              </a:buClr>
              <a:buSzPts val="2400"/>
              <a:buFont typeface="Noto Sans Symbols"/>
              <a:buChar char="➢"/>
            </a:pPr>
            <a:r>
              <a:rPr lang="fr-CA" sz="2400" b="1">
                <a:solidFill>
                  <a:schemeClr val="lt1"/>
                </a:solidFill>
                <a:latin typeface="Arial Narrow"/>
                <a:ea typeface="Arial Narrow"/>
                <a:cs typeface="Arial Narrow"/>
                <a:sym typeface="Arial Narrow"/>
              </a:rPr>
              <a:t>The traceability and immutability of every transaction will support the resolution of legal dispute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1"/>
          <p:cNvPicPr preferRelativeResize="0"/>
          <p:nvPr/>
        </p:nvPicPr>
        <p:blipFill rotWithShape="1">
          <a:blip r:embed="rId3">
            <a:alphaModFix/>
          </a:blip>
          <a:srcRect/>
          <a:stretch/>
        </p:blipFill>
        <p:spPr>
          <a:xfrm>
            <a:off x="-623080" y="-295422"/>
            <a:ext cx="13189524" cy="9127999"/>
          </a:xfrm>
          <a:prstGeom prst="rect">
            <a:avLst/>
          </a:prstGeom>
          <a:noFill/>
          <a:ln>
            <a:noFill/>
          </a:ln>
        </p:spPr>
      </p:pic>
      <p:sp>
        <p:nvSpPr>
          <p:cNvPr id="157" name="Google Shape;157;p21"/>
          <p:cNvSpPr/>
          <p:nvPr/>
        </p:nvSpPr>
        <p:spPr>
          <a:xfrm>
            <a:off x="730342" y="724050"/>
            <a:ext cx="4667700" cy="138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sz="4200" b="1">
                <a:solidFill>
                  <a:schemeClr val="dk1"/>
                </a:solidFill>
                <a:latin typeface="Arial Narrow"/>
                <a:ea typeface="Arial Narrow"/>
                <a:cs typeface="Arial Narrow"/>
                <a:sym typeface="Arial Narrow"/>
              </a:rPr>
              <a:t>TODAY THINKTECH ACCELERATOR</a:t>
            </a:r>
            <a:endParaRPr sz="3200" b="1">
              <a:solidFill>
                <a:schemeClr val="dk1"/>
              </a:solidFill>
              <a:latin typeface="Arial Narrow"/>
              <a:ea typeface="Arial Narrow"/>
              <a:cs typeface="Arial Narrow"/>
              <a:sym typeface="Arial Narr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2"/>
          <p:cNvPicPr preferRelativeResize="0"/>
          <p:nvPr/>
        </p:nvPicPr>
        <p:blipFill rotWithShape="1">
          <a:blip r:embed="rId3">
            <a:alphaModFix/>
          </a:blip>
          <a:srcRect/>
          <a:stretch/>
        </p:blipFill>
        <p:spPr>
          <a:xfrm>
            <a:off x="10956822" y="256624"/>
            <a:ext cx="926725" cy="716105"/>
          </a:xfrm>
          <a:prstGeom prst="rect">
            <a:avLst/>
          </a:prstGeom>
          <a:noFill/>
          <a:ln>
            <a:noFill/>
          </a:ln>
        </p:spPr>
      </p:pic>
      <p:pic>
        <p:nvPicPr>
          <p:cNvPr id="164" name="Google Shape;164;p22"/>
          <p:cNvPicPr preferRelativeResize="0"/>
          <p:nvPr/>
        </p:nvPicPr>
        <p:blipFill>
          <a:blip r:embed="rId4">
            <a:alphaModFix/>
          </a:blip>
          <a:stretch>
            <a:fillRect/>
          </a:stretch>
        </p:blipFill>
        <p:spPr>
          <a:xfrm>
            <a:off x="152400" y="152400"/>
            <a:ext cx="8826235" cy="6553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3"/>
          <p:cNvPicPr preferRelativeResize="0"/>
          <p:nvPr/>
        </p:nvPicPr>
        <p:blipFill rotWithShape="1">
          <a:blip r:embed="rId3">
            <a:alphaModFix/>
          </a:blip>
          <a:srcRect/>
          <a:stretch/>
        </p:blipFill>
        <p:spPr>
          <a:xfrm>
            <a:off x="-28136" y="0"/>
            <a:ext cx="12274062" cy="6904160"/>
          </a:xfrm>
          <a:prstGeom prst="rect">
            <a:avLst/>
          </a:prstGeom>
          <a:noFill/>
          <a:ln>
            <a:noFill/>
          </a:ln>
        </p:spPr>
      </p:pic>
      <p:sp>
        <p:nvSpPr>
          <p:cNvPr id="171" name="Google Shape;171;p23"/>
          <p:cNvSpPr/>
          <p:nvPr/>
        </p:nvSpPr>
        <p:spPr>
          <a:xfrm>
            <a:off x="6015625" y="3472574"/>
            <a:ext cx="5174700" cy="151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sz="1800">
                <a:solidFill>
                  <a:srgbClr val="52247F"/>
                </a:solidFill>
                <a:latin typeface="Arial Narrow"/>
                <a:ea typeface="Arial Narrow"/>
                <a:cs typeface="Arial Narrow"/>
                <a:sym typeface="Arial Narrow"/>
              </a:rPr>
              <a:t>Ulrich Dessouassi – Head, Digital Products</a:t>
            </a:r>
            <a:endParaRPr/>
          </a:p>
          <a:p>
            <a:pPr marL="0" marR="0" lvl="0" indent="0" algn="l" rtl="0">
              <a:spcBef>
                <a:spcPts val="600"/>
              </a:spcBef>
              <a:spcAft>
                <a:spcPts val="0"/>
              </a:spcAft>
              <a:buNone/>
            </a:pPr>
            <a:r>
              <a:rPr lang="fr-CA" sz="1800">
                <a:solidFill>
                  <a:srgbClr val="52247F"/>
                </a:solidFill>
                <a:latin typeface="Arial Narrow"/>
                <a:ea typeface="Arial Narrow"/>
                <a:cs typeface="Arial Narrow"/>
                <a:sym typeface="Arial Narrow"/>
              </a:rPr>
              <a:t>Groupe Média TFO, Toronto, Canada</a:t>
            </a:r>
            <a:endParaRPr/>
          </a:p>
          <a:p>
            <a:pPr marL="0" marR="0" lvl="0" indent="0" algn="l" rtl="0">
              <a:spcBef>
                <a:spcPts val="600"/>
              </a:spcBef>
              <a:spcAft>
                <a:spcPts val="0"/>
              </a:spcAft>
              <a:buNone/>
            </a:pPr>
            <a:r>
              <a:rPr lang="fr-CA" sz="1800" u="sng">
                <a:solidFill>
                  <a:schemeClr val="hlink"/>
                </a:solidFill>
                <a:latin typeface="Arial Narrow"/>
                <a:ea typeface="Arial Narrow"/>
                <a:cs typeface="Arial Narrow"/>
                <a:sym typeface="Arial Narrow"/>
                <a:hlinkClick r:id="rId4"/>
              </a:rPr>
              <a:t>udessouassi</a:t>
            </a:r>
            <a:r>
              <a:rPr lang="fr-CA" sz="1800" u="sng">
                <a:solidFill>
                  <a:schemeClr val="hlink"/>
                </a:solidFill>
                <a:latin typeface="Arial Narrow"/>
                <a:ea typeface="Arial Narrow"/>
                <a:cs typeface="Arial Narrow"/>
                <a:sym typeface="Arial Narrow"/>
                <a:hlinkClick r:id="rId4"/>
              </a:rPr>
              <a:t>@tfo.org</a:t>
            </a:r>
            <a:r>
              <a:rPr lang="fr-CA" sz="1800">
                <a:solidFill>
                  <a:srgbClr val="52247F"/>
                </a:solidFill>
                <a:latin typeface="Arial Narrow"/>
                <a:ea typeface="Arial Narrow"/>
                <a:cs typeface="Arial Narrow"/>
                <a:sym typeface="Arial Narrow"/>
              </a:rPr>
              <a:t>  </a:t>
            </a:r>
            <a:endParaRPr sz="1800">
              <a:solidFill>
                <a:srgbClr val="52247F"/>
              </a:solidFill>
              <a:latin typeface="Arial Narrow"/>
              <a:ea typeface="Arial Narrow"/>
              <a:cs typeface="Arial Narrow"/>
              <a:sym typeface="Arial Narrow"/>
            </a:endParaRPr>
          </a:p>
          <a:p>
            <a:pPr marL="0" marR="0" lvl="0" indent="0" algn="l" rtl="0">
              <a:spcBef>
                <a:spcPts val="600"/>
              </a:spcBef>
              <a:spcAft>
                <a:spcPts val="0"/>
              </a:spcAft>
              <a:buNone/>
            </a:pPr>
            <a:r>
              <a:rPr lang="fr-CA" sz="1800">
                <a:solidFill>
                  <a:srgbClr val="52247F"/>
                </a:solidFill>
                <a:latin typeface="Arial Narrow"/>
                <a:ea typeface="Arial Narrow"/>
                <a:cs typeface="Arial Narrow"/>
                <a:sym typeface="Arial Narrow"/>
              </a:rPr>
              <a:t>https://www.linkedin.com/in/dessouassi/</a:t>
            </a:r>
            <a:endParaRPr sz="1800">
              <a:solidFill>
                <a:srgbClr val="52247F"/>
              </a:solidFill>
              <a:latin typeface="Arial Narrow"/>
              <a:ea typeface="Arial Narrow"/>
              <a:cs typeface="Arial Narrow"/>
              <a:sym typeface="Arial Narrow"/>
            </a:endParaRPr>
          </a:p>
        </p:txBody>
      </p:sp>
      <p:sp>
        <p:nvSpPr>
          <p:cNvPr id="172" name="Google Shape;172;p23"/>
          <p:cNvSpPr/>
          <p:nvPr/>
        </p:nvSpPr>
        <p:spPr>
          <a:xfrm>
            <a:off x="5904503" y="2272248"/>
            <a:ext cx="46995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sz="7200" b="1">
                <a:solidFill>
                  <a:srgbClr val="52247F"/>
                </a:solidFill>
                <a:latin typeface="Arial Narrow"/>
                <a:ea typeface="Arial Narrow"/>
                <a:cs typeface="Arial Narrow"/>
                <a:sym typeface="Arial Narrow"/>
              </a:rPr>
              <a:t>THANK YOU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3">
            <a:alphaModFix/>
          </a:blip>
          <a:srcRect/>
          <a:stretch/>
        </p:blipFill>
        <p:spPr>
          <a:xfrm>
            <a:off x="6" y="-4"/>
            <a:ext cx="1916744" cy="1351025"/>
          </a:xfrm>
          <a:prstGeom prst="rect">
            <a:avLst/>
          </a:prstGeom>
          <a:noFill/>
          <a:ln>
            <a:noFill/>
          </a:ln>
        </p:spPr>
      </p:pic>
      <p:pic>
        <p:nvPicPr>
          <p:cNvPr id="33" name="Google Shape;33;p6">
            <a:hlinkClick r:id="rId4"/>
          </p:cNvPr>
          <p:cNvPicPr preferRelativeResize="0"/>
          <p:nvPr/>
        </p:nvPicPr>
        <p:blipFill>
          <a:blip r:embed="rId5">
            <a:alphaModFix/>
          </a:blip>
          <a:stretch>
            <a:fillRect/>
          </a:stretch>
        </p:blipFill>
        <p:spPr>
          <a:xfrm>
            <a:off x="2474550" y="712900"/>
            <a:ext cx="7242900" cy="5432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7"/>
          <p:cNvSpPr/>
          <p:nvPr/>
        </p:nvSpPr>
        <p:spPr>
          <a:xfrm>
            <a:off x="1" y="0"/>
            <a:ext cx="5845200" cy="6928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0" name="Google Shape;40;p7"/>
          <p:cNvSpPr/>
          <p:nvPr/>
        </p:nvSpPr>
        <p:spPr>
          <a:xfrm>
            <a:off x="689095" y="1953879"/>
            <a:ext cx="4593000" cy="1985100"/>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None/>
            </a:pPr>
            <a:r>
              <a:rPr lang="fr-CA" sz="4200" b="1" i="0" u="none" strike="noStrike" cap="none">
                <a:solidFill>
                  <a:schemeClr val="lt1"/>
                </a:solidFill>
                <a:latin typeface="Arial Narrow"/>
                <a:ea typeface="Arial Narrow"/>
                <a:cs typeface="Arial Narrow"/>
                <a:sym typeface="Arial Narrow"/>
              </a:rPr>
              <a:t>GROUPE MÉDIA TFO</a:t>
            </a:r>
            <a:endParaRPr/>
          </a:p>
          <a:p>
            <a:pPr marL="0" marR="0" lvl="0" indent="0" algn="r" rtl="0">
              <a:spcBef>
                <a:spcPts val="0"/>
              </a:spcBef>
              <a:spcAft>
                <a:spcPts val="0"/>
              </a:spcAft>
              <a:buNone/>
            </a:pPr>
            <a:r>
              <a:rPr lang="fr-CA" sz="3000" b="0" i="0" u="none" strike="noStrike" cap="none">
                <a:solidFill>
                  <a:schemeClr val="lt1"/>
                </a:solidFill>
                <a:latin typeface="Arial Narrow"/>
                <a:ea typeface="Arial Narrow"/>
                <a:cs typeface="Arial Narrow"/>
                <a:sym typeface="Arial Narrow"/>
              </a:rPr>
              <a:t>A PUBLIC EDUCATIONAL </a:t>
            </a:r>
            <a:endParaRPr/>
          </a:p>
          <a:p>
            <a:pPr marL="0" marR="0" lvl="0" indent="0" algn="r" rtl="0">
              <a:spcBef>
                <a:spcPts val="0"/>
              </a:spcBef>
              <a:spcAft>
                <a:spcPts val="0"/>
              </a:spcAft>
              <a:buNone/>
            </a:pPr>
            <a:r>
              <a:rPr lang="fr-CA" sz="3000" b="0" i="0" u="none" strike="noStrike" cap="none">
                <a:solidFill>
                  <a:schemeClr val="lt1"/>
                </a:solidFill>
                <a:latin typeface="Arial Narrow"/>
                <a:ea typeface="Arial Narrow"/>
                <a:cs typeface="Arial Narrow"/>
                <a:sym typeface="Arial Narrow"/>
              </a:rPr>
              <a:t>MEDIA ENTERPRISE</a:t>
            </a:r>
            <a:endParaRPr sz="3000" b="0" i="0" u="none" strike="noStrike" cap="none">
              <a:solidFill>
                <a:schemeClr val="lt1"/>
              </a:solidFill>
              <a:latin typeface="Arial Narrow"/>
              <a:ea typeface="Arial Narrow"/>
              <a:cs typeface="Arial Narrow"/>
              <a:sym typeface="Arial Narrow"/>
            </a:endParaRPr>
          </a:p>
        </p:txBody>
      </p:sp>
      <p:pic>
        <p:nvPicPr>
          <p:cNvPr id="41" name="Google Shape;41;p7"/>
          <p:cNvPicPr preferRelativeResize="0"/>
          <p:nvPr/>
        </p:nvPicPr>
        <p:blipFill rotWithShape="1">
          <a:blip r:embed="rId3">
            <a:alphaModFix/>
          </a:blip>
          <a:srcRect/>
          <a:stretch/>
        </p:blipFill>
        <p:spPr>
          <a:xfrm>
            <a:off x="5787793" y="0"/>
            <a:ext cx="6422133" cy="82570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8"/>
          <p:cNvSpPr/>
          <p:nvPr/>
        </p:nvSpPr>
        <p:spPr>
          <a:xfrm>
            <a:off x="6171235" y="5352619"/>
            <a:ext cx="4898100" cy="90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sz="1600" b="1" i="0" u="none" strike="noStrike" cap="none">
                <a:solidFill>
                  <a:schemeClr val="lt1"/>
                </a:solidFill>
                <a:latin typeface="Arial Narrow"/>
                <a:ea typeface="Arial Narrow"/>
                <a:cs typeface="Arial Narrow"/>
                <a:sym typeface="Arial Narrow"/>
              </a:rPr>
              <a:t>FINALIST - 2017</a:t>
            </a:r>
            <a:endParaRPr/>
          </a:p>
          <a:p>
            <a:pPr marL="0" marR="0" lvl="0" indent="0" algn="l" rtl="0">
              <a:spcBef>
                <a:spcPts val="0"/>
              </a:spcBef>
              <a:spcAft>
                <a:spcPts val="0"/>
              </a:spcAft>
              <a:buNone/>
            </a:pPr>
            <a:r>
              <a:rPr lang="fr-CA" sz="1200">
                <a:solidFill>
                  <a:schemeClr val="lt1"/>
                </a:solidFill>
                <a:latin typeface="Arial Narrow"/>
                <a:ea typeface="Arial Narrow"/>
                <a:cs typeface="Arial Narrow"/>
                <a:sym typeface="Arial Narrow"/>
              </a:rPr>
              <a:t>Game Changer Awards (awarded by IABM - International Association</a:t>
            </a:r>
            <a:endParaRPr/>
          </a:p>
          <a:p>
            <a:pPr marL="0" marR="0" lvl="0" indent="0" algn="l" rtl="0">
              <a:spcBef>
                <a:spcPts val="0"/>
              </a:spcBef>
              <a:spcAft>
                <a:spcPts val="0"/>
              </a:spcAft>
              <a:buNone/>
            </a:pPr>
            <a:r>
              <a:rPr lang="fr-CA" sz="1200">
                <a:solidFill>
                  <a:schemeClr val="lt1"/>
                </a:solidFill>
                <a:latin typeface="Arial Narrow"/>
                <a:ea typeface="Arial Narrow"/>
                <a:cs typeface="Arial Narrow"/>
                <a:sym typeface="Arial Narrow"/>
              </a:rPr>
              <a:t>for Broadcast &amp; Media Technology Suppliers)</a:t>
            </a:r>
            <a:endParaRPr/>
          </a:p>
          <a:p>
            <a:pPr marL="0" marR="0" lvl="0" indent="0" algn="l" rtl="0">
              <a:lnSpc>
                <a:spcPct val="107000"/>
              </a:lnSpc>
              <a:spcBef>
                <a:spcPts val="0"/>
              </a:spcBef>
              <a:spcAft>
                <a:spcPts val="0"/>
              </a:spcAft>
              <a:buNone/>
            </a:pPr>
            <a:endParaRPr sz="1200">
              <a:solidFill>
                <a:schemeClr val="lt1"/>
              </a:solidFill>
              <a:latin typeface="Arial Narrow"/>
              <a:ea typeface="Arial Narrow"/>
              <a:cs typeface="Arial Narrow"/>
              <a:sym typeface="Arial Narrow"/>
            </a:endParaRPr>
          </a:p>
        </p:txBody>
      </p:sp>
      <p:pic>
        <p:nvPicPr>
          <p:cNvPr id="48" name="Google Shape;48;p8"/>
          <p:cNvPicPr preferRelativeResize="0"/>
          <p:nvPr/>
        </p:nvPicPr>
        <p:blipFill rotWithShape="1">
          <a:blip r:embed="rId3">
            <a:alphaModFix/>
          </a:blip>
          <a:srcRect/>
          <a:stretch/>
        </p:blipFill>
        <p:spPr>
          <a:xfrm>
            <a:off x="374399" y="695276"/>
            <a:ext cx="11391404" cy="53887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9"/>
          <p:cNvPicPr preferRelativeResize="0"/>
          <p:nvPr/>
        </p:nvPicPr>
        <p:blipFill rotWithShape="1">
          <a:blip r:embed="rId3">
            <a:alphaModFix/>
          </a:blip>
          <a:srcRect/>
          <a:stretch/>
        </p:blipFill>
        <p:spPr>
          <a:xfrm>
            <a:off x="21335" y="-1"/>
            <a:ext cx="12224592" cy="6876333"/>
          </a:xfrm>
          <a:prstGeom prst="rect">
            <a:avLst/>
          </a:prstGeom>
          <a:noFill/>
          <a:ln>
            <a:noFill/>
          </a:ln>
        </p:spPr>
      </p:pic>
      <p:sp>
        <p:nvSpPr>
          <p:cNvPr id="55" name="Google Shape;55;p9"/>
          <p:cNvSpPr/>
          <p:nvPr/>
        </p:nvSpPr>
        <p:spPr>
          <a:xfrm>
            <a:off x="1" y="0"/>
            <a:ext cx="5845200" cy="6928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 name="Google Shape;56;p9"/>
          <p:cNvSpPr/>
          <p:nvPr/>
        </p:nvSpPr>
        <p:spPr>
          <a:xfrm>
            <a:off x="661181" y="1953879"/>
            <a:ext cx="3975000" cy="2446800"/>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None/>
            </a:pPr>
            <a:r>
              <a:rPr lang="fr-CA" sz="4200" b="1">
                <a:solidFill>
                  <a:schemeClr val="lt1"/>
                </a:solidFill>
                <a:latin typeface="Arial Narrow"/>
                <a:ea typeface="Arial Narrow"/>
                <a:cs typeface="Arial Narrow"/>
                <a:sym typeface="Arial Narrow"/>
              </a:rPr>
              <a:t>CHALLENGES</a:t>
            </a:r>
            <a:endParaRPr/>
          </a:p>
          <a:p>
            <a:pPr marL="0" marR="0" lvl="0" indent="0" algn="r" rtl="0">
              <a:spcBef>
                <a:spcPts val="0"/>
              </a:spcBef>
              <a:spcAft>
                <a:spcPts val="0"/>
              </a:spcAft>
              <a:buNone/>
            </a:pPr>
            <a:r>
              <a:rPr lang="fr-CA" sz="3000">
                <a:solidFill>
                  <a:schemeClr val="lt1"/>
                </a:solidFill>
                <a:latin typeface="Arial Narrow"/>
                <a:ea typeface="Arial Narrow"/>
                <a:cs typeface="Arial Narrow"/>
                <a:sym typeface="Arial Narrow"/>
              </a:rPr>
              <a:t>OVERCOME </a:t>
            </a:r>
            <a:endParaRPr/>
          </a:p>
          <a:p>
            <a:pPr marL="0" marR="0" lvl="0" indent="0" algn="r" rtl="0">
              <a:spcBef>
                <a:spcPts val="0"/>
              </a:spcBef>
              <a:spcAft>
                <a:spcPts val="0"/>
              </a:spcAft>
              <a:buNone/>
            </a:pPr>
            <a:r>
              <a:rPr lang="fr-CA" sz="3000">
                <a:solidFill>
                  <a:schemeClr val="lt1"/>
                </a:solidFill>
                <a:latin typeface="Arial Narrow"/>
                <a:ea typeface="Arial Narrow"/>
                <a:cs typeface="Arial Narrow"/>
                <a:sym typeface="Arial Narrow"/>
              </a:rPr>
              <a:t>THE ADMINISTRATIVE BURDEN</a:t>
            </a:r>
            <a:endParaRPr sz="3000">
              <a:solidFill>
                <a:schemeClr val="lt1"/>
              </a:solidFill>
              <a:latin typeface="Arial Narrow"/>
              <a:ea typeface="Arial Narrow"/>
              <a:cs typeface="Arial Narrow"/>
              <a:sym typeface="Arial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0"/>
          <p:cNvPicPr preferRelativeResize="0"/>
          <p:nvPr/>
        </p:nvPicPr>
        <p:blipFill rotWithShape="1">
          <a:blip r:embed="rId3">
            <a:alphaModFix/>
          </a:blip>
          <a:srcRect/>
          <a:stretch/>
        </p:blipFill>
        <p:spPr>
          <a:xfrm>
            <a:off x="0" y="0"/>
            <a:ext cx="12245926" cy="6888335"/>
          </a:xfrm>
          <a:prstGeom prst="rect">
            <a:avLst/>
          </a:prstGeom>
          <a:noFill/>
          <a:ln>
            <a:noFill/>
          </a:ln>
        </p:spPr>
      </p:pic>
      <p:sp>
        <p:nvSpPr>
          <p:cNvPr id="63" name="Google Shape;63;p10"/>
          <p:cNvSpPr/>
          <p:nvPr/>
        </p:nvSpPr>
        <p:spPr>
          <a:xfrm>
            <a:off x="6011454" y="542122"/>
            <a:ext cx="5436600" cy="1985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fr-CA" sz="4200" b="1">
                <a:solidFill>
                  <a:schemeClr val="lt1"/>
                </a:solidFill>
                <a:latin typeface="Arial Narrow"/>
                <a:ea typeface="Arial Narrow"/>
                <a:cs typeface="Arial Narrow"/>
                <a:sym typeface="Arial Narrow"/>
              </a:rPr>
              <a:t>BLOCKCHAIN</a:t>
            </a:r>
            <a:endParaRPr/>
          </a:p>
          <a:p>
            <a:pPr marL="0" marR="0" lvl="0" indent="0" algn="l" rtl="0">
              <a:spcBef>
                <a:spcPts val="0"/>
              </a:spcBef>
              <a:spcAft>
                <a:spcPts val="0"/>
              </a:spcAft>
              <a:buNone/>
            </a:pPr>
            <a:r>
              <a:rPr lang="fr-CA" sz="3000">
                <a:solidFill>
                  <a:schemeClr val="lt1"/>
                </a:solidFill>
                <a:latin typeface="Arial Narrow"/>
                <a:ea typeface="Arial Narrow"/>
                <a:cs typeface="Arial Narrow"/>
                <a:sym typeface="Arial Narrow"/>
              </a:rPr>
              <a:t>BEYOND THE </a:t>
            </a:r>
            <a:endParaRPr/>
          </a:p>
          <a:p>
            <a:pPr marL="0" marR="0" lvl="0" indent="0" algn="l" rtl="0">
              <a:spcBef>
                <a:spcPts val="0"/>
              </a:spcBef>
              <a:spcAft>
                <a:spcPts val="0"/>
              </a:spcAft>
              <a:buNone/>
            </a:pPr>
            <a:r>
              <a:rPr lang="fr-CA" sz="3000">
                <a:solidFill>
                  <a:schemeClr val="lt1"/>
                </a:solidFill>
                <a:latin typeface="Arial Narrow"/>
                <a:ea typeface="Arial Narrow"/>
                <a:cs typeface="Arial Narrow"/>
                <a:sym typeface="Arial Narrow"/>
              </a:rPr>
              <a:t>CRYPTO-CURRENCIES</a:t>
            </a:r>
            <a:endParaRPr sz="3000">
              <a:solidFill>
                <a:schemeClr val="lt1"/>
              </a:solidFill>
              <a:latin typeface="Arial Narrow"/>
              <a:ea typeface="Arial Narrow"/>
              <a:cs typeface="Arial Narrow"/>
              <a:sym typeface="Arial Narrow"/>
            </a:endParaRPr>
          </a:p>
        </p:txBody>
      </p:sp>
      <p:sp>
        <p:nvSpPr>
          <p:cNvPr id="64" name="Google Shape;64;p10"/>
          <p:cNvSpPr/>
          <p:nvPr/>
        </p:nvSpPr>
        <p:spPr>
          <a:xfrm>
            <a:off x="6443999" y="4996881"/>
            <a:ext cx="5260200" cy="934500"/>
          </a:xfrm>
          <a:prstGeom prst="rect">
            <a:avLst/>
          </a:prstGeom>
          <a:noFill/>
          <a:ln>
            <a:noFill/>
          </a:ln>
        </p:spPr>
        <p:txBody>
          <a:bodyPr spcFirstLastPara="1" wrap="square" lIns="91425" tIns="45700" rIns="91425" bIns="45700" anchor="t" anchorCtr="0">
            <a:noAutofit/>
          </a:bodyPr>
          <a:lstStyle/>
          <a:p>
            <a:pPr marL="0" marR="0" lvl="0" indent="0" algn="r" rtl="0">
              <a:lnSpc>
                <a:spcPct val="114000"/>
              </a:lnSpc>
              <a:spcBef>
                <a:spcPts val="0"/>
              </a:spcBef>
              <a:spcAft>
                <a:spcPts val="0"/>
              </a:spcAft>
              <a:buNone/>
            </a:pPr>
            <a:r>
              <a:rPr lang="fr-CA" sz="2400">
                <a:solidFill>
                  <a:schemeClr val="lt1"/>
                </a:solidFill>
                <a:latin typeface="Arial Narrow"/>
                <a:ea typeface="Arial Narrow"/>
                <a:cs typeface="Arial Narrow"/>
                <a:sym typeface="Arial Narrow"/>
              </a:rPr>
              <a:t>A powerful way to provide secure solutions </a:t>
            </a:r>
            <a:endParaRPr/>
          </a:p>
          <a:p>
            <a:pPr marL="0" marR="0" lvl="0" indent="0" algn="r" rtl="0">
              <a:lnSpc>
                <a:spcPct val="114000"/>
              </a:lnSpc>
              <a:spcBef>
                <a:spcPts val="0"/>
              </a:spcBef>
              <a:spcAft>
                <a:spcPts val="0"/>
              </a:spcAft>
              <a:buNone/>
            </a:pPr>
            <a:r>
              <a:rPr lang="fr-CA" sz="2400">
                <a:solidFill>
                  <a:schemeClr val="lt1"/>
                </a:solidFill>
                <a:latin typeface="Arial Narrow"/>
                <a:ea typeface="Arial Narrow"/>
                <a:cs typeface="Arial Narrow"/>
                <a:sym typeface="Arial Narrow"/>
              </a:rPr>
              <a:t>to far broader challenges</a:t>
            </a:r>
            <a:endParaRPr sz="2400">
              <a:solidFill>
                <a:schemeClr val="lt1"/>
              </a:solidFill>
              <a:latin typeface="Arial Narrow"/>
              <a:ea typeface="Arial Narrow"/>
              <a:cs typeface="Arial Narrow"/>
              <a:sym typeface="Arial Narr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1"/>
          <p:cNvPicPr preferRelativeResize="0"/>
          <p:nvPr/>
        </p:nvPicPr>
        <p:blipFill rotWithShape="1">
          <a:blip r:embed="rId3">
            <a:alphaModFix/>
          </a:blip>
          <a:srcRect/>
          <a:stretch/>
        </p:blipFill>
        <p:spPr>
          <a:xfrm>
            <a:off x="10956822" y="256624"/>
            <a:ext cx="926725" cy="716105"/>
          </a:xfrm>
          <a:prstGeom prst="rect">
            <a:avLst/>
          </a:prstGeom>
          <a:noFill/>
          <a:ln>
            <a:noFill/>
          </a:ln>
        </p:spPr>
      </p:pic>
      <p:sp>
        <p:nvSpPr>
          <p:cNvPr id="71" name="Google Shape;71;p11"/>
          <p:cNvSpPr txBox="1"/>
          <p:nvPr/>
        </p:nvSpPr>
        <p:spPr>
          <a:xfrm>
            <a:off x="1080622" y="343985"/>
            <a:ext cx="107649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CA" sz="3600" b="1">
                <a:solidFill>
                  <a:srgbClr val="002060"/>
                </a:solidFill>
                <a:latin typeface="Arial Narrow"/>
                <a:ea typeface="Arial Narrow"/>
                <a:cs typeface="Arial Narrow"/>
                <a:sym typeface="Arial Narrow"/>
              </a:rPr>
              <a:t>What is a Blockchain?</a:t>
            </a:r>
            <a:r>
              <a:rPr lang="fr-CA" sz="3733">
                <a:solidFill>
                  <a:srgbClr val="000000"/>
                </a:solidFill>
              </a:rPr>
              <a:t/>
            </a:r>
            <a:br>
              <a:rPr lang="fr-CA" sz="3733">
                <a:solidFill>
                  <a:srgbClr val="000000"/>
                </a:solidFill>
              </a:rPr>
            </a:br>
            <a:endParaRPr sz="3733">
              <a:solidFill>
                <a:srgbClr val="000000"/>
              </a:solidFill>
            </a:endParaRPr>
          </a:p>
        </p:txBody>
      </p:sp>
      <p:sp>
        <p:nvSpPr>
          <p:cNvPr id="72" name="Google Shape;72;p11"/>
          <p:cNvSpPr txBox="1"/>
          <p:nvPr/>
        </p:nvSpPr>
        <p:spPr>
          <a:xfrm>
            <a:off x="1080619" y="1276860"/>
            <a:ext cx="5280600" cy="455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fr-CA" sz="2000">
                <a:solidFill>
                  <a:srgbClr val="002060"/>
                </a:solidFill>
                <a:latin typeface="Arial Narrow"/>
                <a:ea typeface="Arial Narrow"/>
                <a:cs typeface="Arial Narrow"/>
                <a:sym typeface="Arial Narrow"/>
              </a:rPr>
              <a:t>Distributed Ledger</a:t>
            </a:r>
            <a:endParaRPr sz="2400">
              <a:solidFill>
                <a:srgbClr val="44546A"/>
              </a:solidFill>
              <a:latin typeface="Arial Narrow"/>
              <a:ea typeface="Arial Narrow"/>
              <a:cs typeface="Arial Narrow"/>
              <a:sym typeface="Arial Narrow"/>
            </a:endParaRPr>
          </a:p>
          <a:p>
            <a:pPr marL="0" lvl="0" indent="0" algn="l" rtl="0">
              <a:lnSpc>
                <a:spcPct val="115000"/>
              </a:lnSpc>
              <a:spcBef>
                <a:spcPts val="0"/>
              </a:spcBef>
              <a:spcAft>
                <a:spcPts val="0"/>
              </a:spcAft>
              <a:buNone/>
            </a:pPr>
            <a:endParaRPr sz="2000">
              <a:solidFill>
                <a:srgbClr val="002060"/>
              </a:solidFill>
              <a:latin typeface="Arial Narrow"/>
              <a:ea typeface="Arial Narrow"/>
              <a:cs typeface="Arial Narrow"/>
              <a:sym typeface="Arial Narrow"/>
            </a:endParaRPr>
          </a:p>
          <a:p>
            <a:pPr marL="152396" lvl="0" indent="-152396" algn="l" rtl="0">
              <a:lnSpc>
                <a:spcPct val="150000"/>
              </a:lnSpc>
              <a:spcBef>
                <a:spcPts val="0"/>
              </a:spcBef>
              <a:spcAft>
                <a:spcPts val="0"/>
              </a:spcAft>
              <a:buClr>
                <a:srgbClr val="44546A"/>
              </a:buClr>
              <a:buSzPts val="1600"/>
              <a:buFont typeface="Arial Narrow"/>
              <a:buChar char="●"/>
            </a:pPr>
            <a:r>
              <a:rPr lang="fr-CA" sz="1600">
                <a:solidFill>
                  <a:srgbClr val="000000"/>
                </a:solidFill>
                <a:latin typeface="Arial Narrow"/>
                <a:ea typeface="Arial Narrow"/>
                <a:cs typeface="Arial Narrow"/>
                <a:sym typeface="Arial Narrow"/>
              </a:rPr>
              <a:t>At the heart of a blockchain network is a distributed ledger that records all the transactions that take place on the network.</a:t>
            </a:r>
            <a:endParaRPr sz="2400">
              <a:solidFill>
                <a:srgbClr val="44546A"/>
              </a:solidFill>
              <a:latin typeface="Arial Narrow"/>
              <a:ea typeface="Arial Narrow"/>
              <a:cs typeface="Arial Narrow"/>
              <a:sym typeface="Arial Narrow"/>
            </a:endParaRPr>
          </a:p>
          <a:p>
            <a:pPr marL="0" lvl="0" indent="0" algn="l" rtl="0">
              <a:lnSpc>
                <a:spcPct val="150000"/>
              </a:lnSpc>
              <a:spcBef>
                <a:spcPts val="0"/>
              </a:spcBef>
              <a:spcAft>
                <a:spcPts val="0"/>
              </a:spcAft>
              <a:buNone/>
            </a:pPr>
            <a:endParaRPr sz="1600">
              <a:solidFill>
                <a:srgbClr val="000000"/>
              </a:solidFill>
              <a:latin typeface="Arial Narrow"/>
              <a:ea typeface="Arial Narrow"/>
              <a:cs typeface="Arial Narrow"/>
              <a:sym typeface="Arial Narrow"/>
            </a:endParaRPr>
          </a:p>
          <a:p>
            <a:pPr marL="152396" lvl="0" indent="-152396" algn="l" rtl="0">
              <a:lnSpc>
                <a:spcPct val="150000"/>
              </a:lnSpc>
              <a:spcBef>
                <a:spcPts val="0"/>
              </a:spcBef>
              <a:spcAft>
                <a:spcPts val="0"/>
              </a:spcAft>
              <a:buClr>
                <a:srgbClr val="44546A"/>
              </a:buClr>
              <a:buSzPts val="1600"/>
              <a:buFont typeface="Arial Narrow"/>
              <a:buChar char="●"/>
            </a:pPr>
            <a:r>
              <a:rPr lang="fr-CA" sz="1600">
                <a:solidFill>
                  <a:srgbClr val="000000"/>
                </a:solidFill>
                <a:latin typeface="Arial Narrow"/>
                <a:ea typeface="Arial Narrow"/>
                <a:cs typeface="Arial Narrow"/>
                <a:sym typeface="Arial Narrow"/>
              </a:rPr>
              <a:t>In addition to being decentralized and collaborative, the information recorded to a blockchain is </a:t>
            </a:r>
            <a:r>
              <a:rPr lang="fr-CA" sz="1600" b="1">
                <a:solidFill>
                  <a:srgbClr val="000000"/>
                </a:solidFill>
                <a:latin typeface="Arial Narrow"/>
                <a:ea typeface="Arial Narrow"/>
                <a:cs typeface="Arial Narrow"/>
                <a:sym typeface="Arial Narrow"/>
              </a:rPr>
              <a:t>append-only</a:t>
            </a:r>
            <a:r>
              <a:rPr lang="fr-CA" sz="1600">
                <a:solidFill>
                  <a:srgbClr val="000000"/>
                </a:solidFill>
                <a:latin typeface="Arial Narrow"/>
                <a:ea typeface="Arial Narrow"/>
                <a:cs typeface="Arial Narrow"/>
                <a:sym typeface="Arial Narrow"/>
              </a:rPr>
              <a:t>, using cryptographic techniques that guarantee that once a transaction has been added to the ledger it cannot be modified</a:t>
            </a:r>
            <a:endParaRPr sz="2400">
              <a:solidFill>
                <a:srgbClr val="44546A"/>
              </a:solidFill>
              <a:latin typeface="Arial Narrow"/>
              <a:ea typeface="Arial Narrow"/>
              <a:cs typeface="Arial Narrow"/>
              <a:sym typeface="Arial Narrow"/>
            </a:endParaRPr>
          </a:p>
          <a:p>
            <a:pPr marL="0" lvl="0" indent="0" algn="l" rtl="0">
              <a:lnSpc>
                <a:spcPct val="115000"/>
              </a:lnSpc>
              <a:spcBef>
                <a:spcPts val="2133"/>
              </a:spcBef>
              <a:spcAft>
                <a:spcPts val="0"/>
              </a:spcAft>
              <a:buNone/>
            </a:pPr>
            <a:endParaRPr sz="2400">
              <a:solidFill>
                <a:srgbClr val="44546A"/>
              </a:solidFill>
            </a:endParaRPr>
          </a:p>
        </p:txBody>
      </p:sp>
      <p:pic>
        <p:nvPicPr>
          <p:cNvPr id="73" name="Google Shape;73;p11" descr="_images/basic_network.png"/>
          <p:cNvPicPr preferRelativeResize="0"/>
          <p:nvPr/>
        </p:nvPicPr>
        <p:blipFill rotWithShape="1">
          <a:blip r:embed="rId4">
            <a:alphaModFix/>
          </a:blip>
          <a:srcRect/>
          <a:stretch/>
        </p:blipFill>
        <p:spPr>
          <a:xfrm>
            <a:off x="6691745" y="1135164"/>
            <a:ext cx="5161581" cy="45253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
        <p:cNvGrpSpPr/>
        <p:nvPr/>
      </p:nvGrpSpPr>
      <p:grpSpPr>
        <a:xfrm>
          <a:off x="0" y="0"/>
          <a:ext cx="0" cy="0"/>
          <a:chOff x="0" y="0"/>
          <a:chExt cx="0" cy="0"/>
        </a:xfrm>
      </p:grpSpPr>
      <p:sp>
        <p:nvSpPr>
          <p:cNvPr id="79" name="Google Shape;79;p12"/>
          <p:cNvSpPr/>
          <p:nvPr/>
        </p:nvSpPr>
        <p:spPr>
          <a:xfrm>
            <a:off x="707472" y="391098"/>
            <a:ext cx="10646400" cy="9393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fr-CA" sz="4200" b="1">
                <a:solidFill>
                  <a:schemeClr val="lt1"/>
                </a:solidFill>
                <a:latin typeface="Arial Narrow"/>
                <a:ea typeface="Arial Narrow"/>
                <a:cs typeface="Arial Narrow"/>
                <a:sym typeface="Arial Narrow"/>
              </a:rPr>
              <a:t>BLOCKCHAIN TYPES</a:t>
            </a:r>
            <a:endParaRPr sz="3000">
              <a:solidFill>
                <a:schemeClr val="lt1"/>
              </a:solidFill>
              <a:latin typeface="Arial Narrow"/>
              <a:ea typeface="Arial Narrow"/>
              <a:cs typeface="Arial Narrow"/>
              <a:sym typeface="Arial Narrow"/>
            </a:endParaRPr>
          </a:p>
        </p:txBody>
      </p:sp>
      <p:sp>
        <p:nvSpPr>
          <p:cNvPr id="80" name="Google Shape;80;p12"/>
          <p:cNvSpPr txBox="1">
            <a:spLocks noGrp="1"/>
          </p:cNvSpPr>
          <p:nvPr>
            <p:ph type="body" idx="1"/>
          </p:nvPr>
        </p:nvSpPr>
        <p:spPr>
          <a:xfrm>
            <a:off x="666750" y="1489375"/>
            <a:ext cx="5107800" cy="4727700"/>
          </a:xfrm>
          <a:prstGeom prst="rect">
            <a:avLst/>
          </a:prstGeom>
          <a:noFill/>
          <a:ln w="19050" cap="flat" cmpd="sng">
            <a:solidFill>
              <a:srgbClr val="F3F3F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200"/>
              <a:buFont typeface="Arial"/>
              <a:buNone/>
            </a:pPr>
            <a:r>
              <a:rPr lang="fr-CA" sz="2400" b="1" i="0" u="none" strike="noStrike" cap="none">
                <a:solidFill>
                  <a:schemeClr val="lt1"/>
                </a:solidFill>
                <a:latin typeface="Arial Narrow"/>
                <a:ea typeface="Arial Narrow"/>
                <a:cs typeface="Arial Narrow"/>
                <a:sym typeface="Arial Narrow"/>
              </a:rPr>
              <a:t>P</a:t>
            </a:r>
            <a:r>
              <a:rPr lang="fr-CA" sz="2400" b="1">
                <a:solidFill>
                  <a:schemeClr val="lt1"/>
                </a:solidFill>
                <a:latin typeface="Arial Narrow"/>
                <a:ea typeface="Arial Narrow"/>
                <a:cs typeface="Arial Narrow"/>
                <a:sym typeface="Arial Narrow"/>
              </a:rPr>
              <a:t>ERMISSIONNELSS</a:t>
            </a:r>
            <a:r>
              <a:rPr lang="fr-CA" sz="2400" b="1" i="0" u="none" strike="noStrike" cap="none">
                <a:solidFill>
                  <a:schemeClr val="lt1"/>
                </a:solidFill>
                <a:latin typeface="Arial Narrow"/>
                <a:ea typeface="Arial Narrow"/>
                <a:cs typeface="Arial Narrow"/>
                <a:sym typeface="Arial Narrow"/>
              </a:rPr>
              <a:t> BLOCKCHAINS</a:t>
            </a:r>
            <a:endParaRPr sz="2400"/>
          </a:p>
          <a:p>
            <a:pPr marL="0" marR="0" lvl="0" indent="0" algn="ctr" rtl="0">
              <a:lnSpc>
                <a:spcPct val="90000"/>
              </a:lnSpc>
              <a:spcBef>
                <a:spcPts val="1000"/>
              </a:spcBef>
              <a:spcAft>
                <a:spcPts val="0"/>
              </a:spcAft>
              <a:buClr>
                <a:schemeClr val="lt1"/>
              </a:buClr>
              <a:buSzPts val="2000"/>
              <a:buFont typeface="Arial"/>
              <a:buNone/>
            </a:pPr>
            <a:r>
              <a:rPr lang="fr-CA" sz="2000" b="0" i="1" u="none" strike="noStrike" cap="none">
                <a:solidFill>
                  <a:schemeClr val="lt1"/>
                </a:solidFill>
                <a:latin typeface="Arial Narrow"/>
                <a:ea typeface="Arial Narrow"/>
                <a:cs typeface="Arial Narrow"/>
                <a:sym typeface="Arial Narrow"/>
              </a:rPr>
              <a:t>Ex : Bitcoin</a:t>
            </a:r>
            <a:endParaRPr/>
          </a:p>
          <a:p>
            <a:pPr marL="228600" marR="0" lvl="0" indent="-190500" algn="l" rtl="0">
              <a:lnSpc>
                <a:spcPct val="90000"/>
              </a:lnSpc>
              <a:spcBef>
                <a:spcPts val="2000"/>
              </a:spcBef>
              <a:spcAft>
                <a:spcPts val="0"/>
              </a:spcAft>
              <a:buClr>
                <a:schemeClr val="lt1"/>
              </a:buClr>
              <a:buSzPts val="2000"/>
              <a:buFont typeface="Arial"/>
              <a:buChar char="•"/>
            </a:pPr>
            <a:r>
              <a:rPr lang="fr-CA" sz="2000" b="0" i="0" u="none" strike="noStrike" cap="none">
                <a:solidFill>
                  <a:schemeClr val="lt1"/>
                </a:solidFill>
                <a:latin typeface="Arial Narrow"/>
                <a:ea typeface="Arial Narrow"/>
                <a:cs typeface="Arial Narrow"/>
                <a:sym typeface="Arial Narrow"/>
              </a:rPr>
              <a:t>Un-permissioned blockchain: anyone can participate in a transaction</a:t>
            </a:r>
            <a:endParaRPr sz="2000" b="0" i="0" u="none" strike="noStrike" cap="none">
              <a:solidFill>
                <a:schemeClr val="lt1"/>
              </a:solidFill>
              <a:latin typeface="Arial Narrow"/>
              <a:ea typeface="Arial Narrow"/>
              <a:cs typeface="Arial Narrow"/>
              <a:sym typeface="Arial Narrow"/>
            </a:endParaRPr>
          </a:p>
          <a:p>
            <a:pPr marL="0" marR="0" lvl="0" indent="0" algn="l" rtl="0">
              <a:lnSpc>
                <a:spcPct val="90000"/>
              </a:lnSpc>
              <a:spcBef>
                <a:spcPts val="2000"/>
              </a:spcBef>
              <a:spcAft>
                <a:spcPts val="0"/>
              </a:spcAft>
              <a:buNone/>
            </a:pPr>
            <a:endParaRPr sz="2000">
              <a:solidFill>
                <a:schemeClr val="lt1"/>
              </a:solidFill>
              <a:latin typeface="Arial Narrow"/>
              <a:ea typeface="Arial Narrow"/>
              <a:cs typeface="Arial Narrow"/>
              <a:sym typeface="Arial Narrow"/>
            </a:endParaRPr>
          </a:p>
          <a:p>
            <a:pPr marL="228600" marR="0" lvl="0" indent="-190500" algn="l" rtl="0">
              <a:lnSpc>
                <a:spcPct val="90000"/>
              </a:lnSpc>
              <a:spcBef>
                <a:spcPts val="1000"/>
              </a:spcBef>
              <a:spcAft>
                <a:spcPts val="0"/>
              </a:spcAft>
              <a:buClr>
                <a:schemeClr val="lt1"/>
              </a:buClr>
              <a:buSzPts val="2000"/>
              <a:buFont typeface="Arial"/>
              <a:buChar char="•"/>
            </a:pPr>
            <a:r>
              <a:rPr lang="fr-CA" sz="2000" b="0" i="0" u="none" strike="noStrike" cap="none">
                <a:solidFill>
                  <a:schemeClr val="lt1"/>
                </a:solidFill>
                <a:latin typeface="Arial Narrow"/>
                <a:ea typeface="Arial Narrow"/>
                <a:cs typeface="Arial Narrow"/>
                <a:sym typeface="Arial Narrow"/>
              </a:rPr>
              <a:t>Gives highest importance in </a:t>
            </a:r>
            <a:r>
              <a:rPr lang="fr-CA" sz="2000" b="1" i="0" u="sng" strike="noStrike" cap="none">
                <a:solidFill>
                  <a:schemeClr val="lt1"/>
                </a:solidFill>
                <a:latin typeface="Arial Narrow"/>
                <a:ea typeface="Arial Narrow"/>
                <a:cs typeface="Arial Narrow"/>
                <a:sym typeface="Arial Narrow"/>
              </a:rPr>
              <a:t>anonymity</a:t>
            </a:r>
            <a:r>
              <a:rPr lang="fr-CA" sz="2000" b="0" i="0" u="none" strike="noStrike" cap="none">
                <a:solidFill>
                  <a:schemeClr val="lt1"/>
                </a:solidFill>
                <a:latin typeface="Arial Narrow"/>
                <a:ea typeface="Arial Narrow"/>
                <a:cs typeface="Arial Narrow"/>
                <a:sym typeface="Arial Narrow"/>
              </a:rPr>
              <a:t>, </a:t>
            </a:r>
            <a:r>
              <a:rPr lang="fr-CA" sz="2000" b="1" i="0" u="sng" strike="noStrike" cap="none">
                <a:solidFill>
                  <a:schemeClr val="lt1"/>
                </a:solidFill>
                <a:latin typeface="Arial Narrow"/>
                <a:ea typeface="Arial Narrow"/>
                <a:cs typeface="Arial Narrow"/>
                <a:sym typeface="Arial Narrow"/>
              </a:rPr>
              <a:t>immutability </a:t>
            </a:r>
            <a:r>
              <a:rPr lang="fr-CA" sz="2000" b="0" i="0" u="none" strike="noStrike" cap="none">
                <a:solidFill>
                  <a:schemeClr val="lt1"/>
                </a:solidFill>
                <a:latin typeface="Arial Narrow"/>
                <a:ea typeface="Arial Narrow"/>
                <a:cs typeface="Arial Narrow"/>
                <a:sym typeface="Arial Narrow"/>
              </a:rPr>
              <a:t>and </a:t>
            </a:r>
            <a:r>
              <a:rPr lang="fr-CA" sz="2000" b="1" i="0" u="sng" strike="noStrike" cap="none">
                <a:solidFill>
                  <a:schemeClr val="lt1"/>
                </a:solidFill>
                <a:latin typeface="Arial Narrow"/>
                <a:ea typeface="Arial Narrow"/>
                <a:cs typeface="Arial Narrow"/>
                <a:sym typeface="Arial Narrow"/>
              </a:rPr>
              <a:t>transparency </a:t>
            </a:r>
            <a:r>
              <a:rPr lang="fr-CA" sz="2000" b="0" i="0" u="none" strike="noStrike" cap="none">
                <a:solidFill>
                  <a:schemeClr val="lt1"/>
                </a:solidFill>
                <a:latin typeface="Arial Narrow"/>
                <a:ea typeface="Arial Narrow"/>
                <a:cs typeface="Arial Narrow"/>
                <a:sym typeface="Arial Narrow"/>
              </a:rPr>
              <a:t>over </a:t>
            </a:r>
            <a:r>
              <a:rPr lang="fr-CA" sz="2000" b="1" i="0" u="sng" strike="noStrike" cap="none">
                <a:solidFill>
                  <a:schemeClr val="lt1"/>
                </a:solidFill>
                <a:latin typeface="Arial Narrow"/>
                <a:ea typeface="Arial Narrow"/>
                <a:cs typeface="Arial Narrow"/>
                <a:sym typeface="Arial Narrow"/>
              </a:rPr>
              <a:t>efficiency</a:t>
            </a:r>
            <a:endParaRPr sz="2000" b="1" i="0" u="sng" strike="noStrike" cap="none">
              <a:solidFill>
                <a:schemeClr val="lt1"/>
              </a:solidFill>
              <a:latin typeface="Arial Narrow"/>
              <a:ea typeface="Arial Narrow"/>
              <a:cs typeface="Arial Narrow"/>
              <a:sym typeface="Arial Narrow"/>
            </a:endParaRPr>
          </a:p>
          <a:p>
            <a:pPr marL="0" marR="0" lvl="0" indent="0" algn="l" rtl="0">
              <a:lnSpc>
                <a:spcPct val="90000"/>
              </a:lnSpc>
              <a:spcBef>
                <a:spcPts val="1000"/>
              </a:spcBef>
              <a:spcAft>
                <a:spcPts val="0"/>
              </a:spcAft>
              <a:buNone/>
            </a:pPr>
            <a:endParaRPr sz="2000" b="1" u="sng">
              <a:solidFill>
                <a:schemeClr val="lt1"/>
              </a:solidFill>
              <a:latin typeface="Arial Narrow"/>
              <a:ea typeface="Arial Narrow"/>
              <a:cs typeface="Arial Narrow"/>
              <a:sym typeface="Arial Narrow"/>
            </a:endParaRPr>
          </a:p>
          <a:p>
            <a:pPr marL="228600" marR="0" lvl="0" indent="-190500" algn="l" rtl="0">
              <a:lnSpc>
                <a:spcPct val="90000"/>
              </a:lnSpc>
              <a:spcBef>
                <a:spcPts val="1000"/>
              </a:spcBef>
              <a:spcAft>
                <a:spcPts val="0"/>
              </a:spcAft>
              <a:buClr>
                <a:schemeClr val="lt1"/>
              </a:buClr>
              <a:buSzPts val="2000"/>
              <a:buFont typeface="Arial"/>
              <a:buChar char="•"/>
            </a:pPr>
            <a:r>
              <a:rPr lang="fr-CA" sz="2000" b="0" i="0" u="none" strike="noStrike" cap="none">
                <a:solidFill>
                  <a:schemeClr val="lt1"/>
                </a:solidFill>
                <a:latin typeface="Arial Narrow"/>
                <a:ea typeface="Arial Narrow"/>
                <a:cs typeface="Arial Narrow"/>
                <a:sym typeface="Arial Narrow"/>
              </a:rPr>
              <a:t>High energy consumption by design</a:t>
            </a:r>
            <a:endParaRPr sz="2000" b="0" i="0" u="none" strike="noStrike" cap="none">
              <a:solidFill>
                <a:schemeClr val="lt1"/>
              </a:solidFill>
              <a:latin typeface="Arial Narrow"/>
              <a:ea typeface="Arial Narrow"/>
              <a:cs typeface="Arial Narrow"/>
              <a:sym typeface="Arial Narrow"/>
            </a:endParaRPr>
          </a:p>
        </p:txBody>
      </p:sp>
      <p:sp>
        <p:nvSpPr>
          <p:cNvPr id="81" name="Google Shape;81;p12"/>
          <p:cNvSpPr txBox="1"/>
          <p:nvPr/>
        </p:nvSpPr>
        <p:spPr>
          <a:xfrm>
            <a:off x="6336000" y="1749601"/>
            <a:ext cx="5017800" cy="453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60"/>
              <a:buFont typeface="Arial"/>
              <a:buNone/>
            </a:pPr>
            <a:r>
              <a:rPr lang="fr-CA" sz="2400" b="1">
                <a:solidFill>
                  <a:schemeClr val="lt1"/>
                </a:solidFill>
                <a:latin typeface="Arial Narrow"/>
                <a:ea typeface="Arial Narrow"/>
                <a:cs typeface="Arial Narrow"/>
                <a:sym typeface="Arial Narrow"/>
              </a:rPr>
              <a:t>PERMISSIONED BLOCKCHAINS</a:t>
            </a:r>
            <a:endParaRPr sz="2400" i="1">
              <a:solidFill>
                <a:schemeClr val="lt1"/>
              </a:solidFill>
              <a:latin typeface="Arial Narrow"/>
              <a:ea typeface="Arial Narrow"/>
              <a:cs typeface="Arial Narrow"/>
              <a:sym typeface="Arial Narrow"/>
            </a:endParaRPr>
          </a:p>
          <a:p>
            <a:pPr marL="228600" marR="0" lvl="0" indent="-191135" algn="l" rtl="0">
              <a:lnSpc>
                <a:spcPct val="90000"/>
              </a:lnSpc>
              <a:spcBef>
                <a:spcPts val="2000"/>
              </a:spcBef>
              <a:spcAft>
                <a:spcPts val="0"/>
              </a:spcAft>
              <a:buClr>
                <a:schemeClr val="lt1"/>
              </a:buClr>
              <a:buSzPts val="2000"/>
              <a:buFont typeface="Arial"/>
              <a:buChar char="•"/>
            </a:pPr>
            <a:r>
              <a:rPr lang="fr-CA" sz="2000">
                <a:solidFill>
                  <a:schemeClr val="lt1"/>
                </a:solidFill>
                <a:latin typeface="Arial Narrow"/>
                <a:ea typeface="Arial Narrow"/>
                <a:cs typeface="Arial Narrow"/>
                <a:sym typeface="Arial Narrow"/>
              </a:rPr>
              <a:t>Only </a:t>
            </a:r>
            <a:r>
              <a:rPr lang="fr-CA" sz="2000" b="1" u="sng">
                <a:solidFill>
                  <a:schemeClr val="lt1"/>
                </a:solidFill>
                <a:latin typeface="Arial Narrow"/>
                <a:ea typeface="Arial Narrow"/>
                <a:cs typeface="Arial Narrow"/>
                <a:sym typeface="Arial Narrow"/>
              </a:rPr>
              <a:t>authenticated</a:t>
            </a:r>
            <a:r>
              <a:rPr lang="fr-CA" sz="2000" u="sng">
                <a:solidFill>
                  <a:schemeClr val="lt1"/>
                </a:solidFill>
                <a:latin typeface="Arial Narrow"/>
                <a:ea typeface="Arial Narrow"/>
                <a:cs typeface="Arial Narrow"/>
                <a:sym typeface="Arial Narrow"/>
              </a:rPr>
              <a:t> </a:t>
            </a:r>
            <a:r>
              <a:rPr lang="fr-CA" sz="2000">
                <a:solidFill>
                  <a:schemeClr val="lt1"/>
                </a:solidFill>
                <a:latin typeface="Arial Narrow"/>
                <a:ea typeface="Arial Narrow"/>
                <a:cs typeface="Arial Narrow"/>
                <a:sym typeface="Arial Narrow"/>
              </a:rPr>
              <a:t>users can participate in writing to the blockchain or perform transactions</a:t>
            </a:r>
            <a:endParaRPr sz="2000">
              <a:solidFill>
                <a:schemeClr val="lt1"/>
              </a:solidFill>
              <a:latin typeface="Arial Narrow"/>
              <a:ea typeface="Arial Narrow"/>
              <a:cs typeface="Arial Narrow"/>
              <a:sym typeface="Arial Narrow"/>
            </a:endParaRPr>
          </a:p>
          <a:p>
            <a:pPr marL="228600" marR="0" lvl="0" indent="0" algn="l" rtl="0">
              <a:lnSpc>
                <a:spcPct val="90000"/>
              </a:lnSpc>
              <a:spcBef>
                <a:spcPts val="2000"/>
              </a:spcBef>
              <a:spcAft>
                <a:spcPts val="0"/>
              </a:spcAft>
              <a:buNone/>
            </a:pPr>
            <a:endParaRPr sz="2000">
              <a:solidFill>
                <a:schemeClr val="lt1"/>
              </a:solidFill>
              <a:latin typeface="Arial Narrow"/>
              <a:ea typeface="Arial Narrow"/>
              <a:cs typeface="Arial Narrow"/>
              <a:sym typeface="Arial Narrow"/>
            </a:endParaRPr>
          </a:p>
          <a:p>
            <a:pPr marL="228600" marR="0" lvl="0" indent="-191135" algn="l" rtl="0">
              <a:lnSpc>
                <a:spcPct val="90000"/>
              </a:lnSpc>
              <a:spcBef>
                <a:spcPts val="1000"/>
              </a:spcBef>
              <a:spcAft>
                <a:spcPts val="0"/>
              </a:spcAft>
              <a:buClr>
                <a:schemeClr val="lt1"/>
              </a:buClr>
              <a:buSzPts val="2000"/>
              <a:buFont typeface="Arial"/>
              <a:buChar char="•"/>
            </a:pPr>
            <a:r>
              <a:rPr lang="fr-CA" sz="2000">
                <a:solidFill>
                  <a:schemeClr val="lt1"/>
                </a:solidFill>
                <a:latin typeface="Arial Narrow"/>
                <a:ea typeface="Arial Narrow"/>
                <a:cs typeface="Arial Narrow"/>
                <a:sym typeface="Arial Narrow"/>
              </a:rPr>
              <a:t>Gives more importance on </a:t>
            </a:r>
            <a:r>
              <a:rPr lang="fr-CA" sz="2000" b="1" u="sng">
                <a:solidFill>
                  <a:schemeClr val="lt1"/>
                </a:solidFill>
                <a:latin typeface="Arial Narrow"/>
                <a:ea typeface="Arial Narrow"/>
                <a:cs typeface="Arial Narrow"/>
                <a:sym typeface="Arial Narrow"/>
              </a:rPr>
              <a:t>efficiency </a:t>
            </a:r>
            <a:r>
              <a:rPr lang="fr-CA" sz="2000">
                <a:solidFill>
                  <a:schemeClr val="lt1"/>
                </a:solidFill>
                <a:latin typeface="Arial Narrow"/>
                <a:ea typeface="Arial Narrow"/>
                <a:cs typeface="Arial Narrow"/>
                <a:sym typeface="Arial Narrow"/>
              </a:rPr>
              <a:t>and </a:t>
            </a:r>
            <a:r>
              <a:rPr lang="fr-CA" sz="2000" b="1" u="sng">
                <a:solidFill>
                  <a:schemeClr val="lt1"/>
                </a:solidFill>
                <a:latin typeface="Arial Narrow"/>
                <a:ea typeface="Arial Narrow"/>
                <a:cs typeface="Arial Narrow"/>
                <a:sym typeface="Arial Narrow"/>
              </a:rPr>
              <a:t>immutability </a:t>
            </a:r>
            <a:r>
              <a:rPr lang="fr-CA" sz="2000">
                <a:solidFill>
                  <a:schemeClr val="lt1"/>
                </a:solidFill>
                <a:latin typeface="Arial Narrow"/>
                <a:ea typeface="Arial Narrow"/>
                <a:cs typeface="Arial Narrow"/>
                <a:sym typeface="Arial Narrow"/>
              </a:rPr>
              <a:t>over </a:t>
            </a:r>
            <a:r>
              <a:rPr lang="fr-CA" sz="2000" b="1" u="sng">
                <a:solidFill>
                  <a:schemeClr val="lt1"/>
                </a:solidFill>
                <a:latin typeface="Arial Narrow"/>
                <a:ea typeface="Arial Narrow"/>
                <a:cs typeface="Arial Narrow"/>
                <a:sym typeface="Arial Narrow"/>
              </a:rPr>
              <a:t>anonymity </a:t>
            </a:r>
            <a:r>
              <a:rPr lang="fr-CA" sz="2000">
                <a:solidFill>
                  <a:schemeClr val="lt1"/>
                </a:solidFill>
                <a:latin typeface="Arial Narrow"/>
                <a:ea typeface="Arial Narrow"/>
                <a:cs typeface="Arial Narrow"/>
                <a:sym typeface="Arial Narrow"/>
              </a:rPr>
              <a:t>and </a:t>
            </a:r>
            <a:r>
              <a:rPr lang="fr-CA" sz="2000" b="1" u="sng">
                <a:solidFill>
                  <a:schemeClr val="lt1"/>
                </a:solidFill>
                <a:latin typeface="Arial Narrow"/>
                <a:ea typeface="Arial Narrow"/>
                <a:cs typeface="Arial Narrow"/>
                <a:sym typeface="Arial Narrow"/>
              </a:rPr>
              <a:t>transparency</a:t>
            </a:r>
            <a:r>
              <a:rPr lang="fr-CA" sz="2000">
                <a:solidFill>
                  <a:schemeClr val="lt1"/>
                </a:solidFill>
                <a:latin typeface="Arial Narrow"/>
                <a:ea typeface="Arial Narrow"/>
                <a:cs typeface="Arial Narrow"/>
                <a:sym typeface="Arial Narrow"/>
              </a:rPr>
              <a:t>. It’s a network operated by known entities or stakeholders in a value chain, with agreed set of rules and guidelines to inter-operate.</a:t>
            </a:r>
            <a:endParaRPr sz="2000">
              <a:solidFill>
                <a:schemeClr val="lt1"/>
              </a:solidFill>
              <a:latin typeface="Arial Narrow"/>
              <a:ea typeface="Arial Narrow"/>
              <a:cs typeface="Arial Narrow"/>
              <a:sym typeface="Arial Narrow"/>
            </a:endParaRPr>
          </a:p>
        </p:txBody>
      </p:sp>
      <p:sp>
        <p:nvSpPr>
          <p:cNvPr id="82" name="Google Shape;82;p12"/>
          <p:cNvSpPr/>
          <p:nvPr/>
        </p:nvSpPr>
        <p:spPr>
          <a:xfrm>
            <a:off x="6079493" y="1532999"/>
            <a:ext cx="5530800" cy="4969200"/>
          </a:xfrm>
          <a:prstGeom prst="rect">
            <a:avLst/>
          </a:prstGeom>
          <a:noFill/>
          <a:ln w="254000" cap="flat" cmpd="sng">
            <a:solidFill>
              <a:srgbClr val="00B05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a:stretch/>
        </p:blipFill>
        <p:spPr>
          <a:xfrm>
            <a:off x="10956822" y="256624"/>
            <a:ext cx="926725" cy="716105"/>
          </a:xfrm>
          <a:prstGeom prst="rect">
            <a:avLst/>
          </a:prstGeom>
          <a:noFill/>
          <a:ln>
            <a:noFill/>
          </a:ln>
        </p:spPr>
      </p:pic>
      <p:sp>
        <p:nvSpPr>
          <p:cNvPr id="89" name="Google Shape;89;p13"/>
          <p:cNvSpPr txBox="1"/>
          <p:nvPr/>
        </p:nvSpPr>
        <p:spPr>
          <a:xfrm>
            <a:off x="1080622" y="343985"/>
            <a:ext cx="107649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CA" sz="3600" b="1">
                <a:solidFill>
                  <a:srgbClr val="002060"/>
                </a:solidFill>
                <a:latin typeface="Arial Narrow"/>
                <a:ea typeface="Arial Narrow"/>
                <a:cs typeface="Arial Narrow"/>
                <a:sym typeface="Arial Narrow"/>
              </a:rPr>
              <a:t>Characteristics of  Blockchain for business</a:t>
            </a:r>
            <a:endParaRPr sz="3600" b="1">
              <a:solidFill>
                <a:srgbClr val="002060"/>
              </a:solidFill>
              <a:latin typeface="Arial Narrow"/>
              <a:ea typeface="Arial Narrow"/>
              <a:cs typeface="Arial Narrow"/>
              <a:sym typeface="Arial Narrow"/>
            </a:endParaRPr>
          </a:p>
          <a:p>
            <a:pPr marL="0" lvl="0" indent="0" algn="l" rtl="0">
              <a:spcBef>
                <a:spcPts val="0"/>
              </a:spcBef>
              <a:spcAft>
                <a:spcPts val="0"/>
              </a:spcAft>
              <a:buNone/>
            </a:pPr>
            <a:r>
              <a:rPr lang="fr-CA" sz="3733">
                <a:solidFill>
                  <a:srgbClr val="000000"/>
                </a:solidFill>
              </a:rPr>
              <a:t/>
            </a:r>
            <a:br>
              <a:rPr lang="fr-CA" sz="3733">
                <a:solidFill>
                  <a:srgbClr val="000000"/>
                </a:solidFill>
              </a:rPr>
            </a:br>
            <a:endParaRPr sz="3733">
              <a:solidFill>
                <a:srgbClr val="000000"/>
              </a:solidFill>
            </a:endParaRPr>
          </a:p>
        </p:txBody>
      </p:sp>
      <p:sp>
        <p:nvSpPr>
          <p:cNvPr id="90" name="Google Shape;90;p13"/>
          <p:cNvSpPr txBox="1"/>
          <p:nvPr/>
        </p:nvSpPr>
        <p:spPr>
          <a:xfrm>
            <a:off x="1080625" y="1276850"/>
            <a:ext cx="5751300" cy="5061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FFFFFF"/>
              </a:buClr>
              <a:buFont typeface="Arial"/>
              <a:buNone/>
            </a:pPr>
            <a:r>
              <a:rPr lang="fr-CA" sz="1800">
                <a:latin typeface="Arial Narrow"/>
                <a:ea typeface="Arial Narrow"/>
                <a:cs typeface="Arial Narrow"/>
                <a:sym typeface="Arial Narrow"/>
              </a:rPr>
              <a:t>A blockchain for business is a private, permissioned network with known identities and </a:t>
            </a:r>
            <a:r>
              <a:rPr lang="fr-CA" sz="1800" b="1">
                <a:latin typeface="Arial Narrow"/>
                <a:ea typeface="Arial Narrow"/>
                <a:cs typeface="Arial Narrow"/>
                <a:sym typeface="Arial Narrow"/>
              </a:rPr>
              <a:t>without the need of cryptocurrencies</a:t>
            </a:r>
            <a:r>
              <a:rPr lang="fr-CA" sz="1800">
                <a:latin typeface="Arial Narrow"/>
                <a:ea typeface="Arial Narrow"/>
                <a:cs typeface="Arial Narrow"/>
                <a:sym typeface="Arial Narrow"/>
              </a:rPr>
              <a:t>. It depends on the following 4 concepts:</a:t>
            </a: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r>
              <a:rPr lang="fr-CA" sz="1800" b="1">
                <a:latin typeface="Arial Narrow"/>
                <a:ea typeface="Arial Narrow"/>
                <a:cs typeface="Arial Narrow"/>
                <a:sym typeface="Arial Narrow"/>
              </a:rPr>
              <a:t>Shared Ledger</a:t>
            </a:r>
            <a:r>
              <a:rPr lang="fr-CA" sz="1800">
                <a:latin typeface="Arial Narrow"/>
                <a:ea typeface="Arial Narrow"/>
                <a:cs typeface="Arial Narrow"/>
                <a:sym typeface="Arial Narrow"/>
              </a:rPr>
              <a:t>: </a:t>
            </a: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r>
              <a:rPr lang="fr-CA" sz="1800">
                <a:latin typeface="Arial Narrow"/>
                <a:ea typeface="Arial Narrow"/>
                <a:cs typeface="Arial Narrow"/>
                <a:sym typeface="Arial Narrow"/>
              </a:rPr>
              <a:t>Append-only distributed system of record shared across business network</a:t>
            </a: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r>
              <a:rPr lang="fr-CA" sz="1800" b="1">
                <a:latin typeface="Arial Narrow"/>
                <a:ea typeface="Arial Narrow"/>
                <a:cs typeface="Arial Narrow"/>
                <a:sym typeface="Arial Narrow"/>
              </a:rPr>
              <a:t>Smart Contract</a:t>
            </a:r>
            <a:r>
              <a:rPr lang="fr-CA" sz="1800">
                <a:latin typeface="Arial Narrow"/>
                <a:ea typeface="Arial Narrow"/>
                <a:cs typeface="Arial Narrow"/>
                <a:sym typeface="Arial Narrow"/>
              </a:rPr>
              <a:t>:</a:t>
            </a: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r>
              <a:rPr lang="fr-CA" sz="1800">
                <a:latin typeface="Arial Narrow"/>
                <a:ea typeface="Arial Narrow"/>
                <a:cs typeface="Arial Narrow"/>
                <a:sym typeface="Arial Narrow"/>
              </a:rPr>
              <a:t>Business terms embedded in a transaction database &amp; executed with transactions.</a:t>
            </a: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r>
              <a:rPr lang="fr-CA" sz="1800" b="1">
                <a:latin typeface="Arial Narrow"/>
                <a:ea typeface="Arial Narrow"/>
                <a:cs typeface="Arial Narrow"/>
                <a:sym typeface="Arial Narrow"/>
              </a:rPr>
              <a:t>Permissions</a:t>
            </a:r>
            <a:r>
              <a:rPr lang="fr-CA" sz="1800">
                <a:latin typeface="Arial Narrow"/>
                <a:ea typeface="Arial Narrow"/>
                <a:cs typeface="Arial Narrow"/>
                <a:sym typeface="Arial Narrow"/>
              </a:rPr>
              <a:t>:</a:t>
            </a: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r>
              <a:rPr lang="fr-CA" sz="1800">
                <a:latin typeface="Arial Narrow"/>
                <a:ea typeface="Arial Narrow"/>
                <a:cs typeface="Arial Narrow"/>
                <a:sym typeface="Arial Narrow"/>
              </a:rPr>
              <a:t>Ensuring appropriate visibility, transactions are secure, authenticated and verifiable</a:t>
            </a: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r>
              <a:rPr lang="fr-CA" sz="1800" b="1">
                <a:latin typeface="Arial Narrow"/>
                <a:ea typeface="Arial Narrow"/>
                <a:cs typeface="Arial Narrow"/>
                <a:sym typeface="Arial Narrow"/>
              </a:rPr>
              <a:t>Consensus</a:t>
            </a:r>
            <a:r>
              <a:rPr lang="fr-CA" sz="1800">
                <a:latin typeface="Arial Narrow"/>
                <a:ea typeface="Arial Narrow"/>
                <a:cs typeface="Arial Narrow"/>
                <a:sym typeface="Arial Narrow"/>
              </a:rPr>
              <a:t>:</a:t>
            </a:r>
            <a:endParaRPr sz="1800">
              <a:latin typeface="Arial Narrow"/>
              <a:ea typeface="Arial Narrow"/>
              <a:cs typeface="Arial Narrow"/>
              <a:sym typeface="Arial Narrow"/>
            </a:endParaRPr>
          </a:p>
          <a:p>
            <a:pPr marL="0" lvl="1" indent="0" algn="l" rtl="0">
              <a:spcBef>
                <a:spcPts val="0"/>
              </a:spcBef>
              <a:spcAft>
                <a:spcPts val="0"/>
              </a:spcAft>
              <a:buClr>
                <a:srgbClr val="FFFFFF"/>
              </a:buClr>
              <a:buFont typeface="Arial"/>
              <a:buNone/>
            </a:pPr>
            <a:r>
              <a:rPr lang="fr-CA" sz="1800">
                <a:latin typeface="Arial Narrow"/>
                <a:ea typeface="Arial Narrow"/>
                <a:cs typeface="Arial Narrow"/>
                <a:sym typeface="Arial Narrow"/>
              </a:rPr>
              <a:t>All parties agree to network verified transaction</a:t>
            </a:r>
            <a:endParaRPr sz="1800">
              <a:latin typeface="Arial Narrow"/>
              <a:ea typeface="Arial Narrow"/>
              <a:cs typeface="Arial Narrow"/>
              <a:sym typeface="Arial Narrow"/>
            </a:endParaRPr>
          </a:p>
        </p:txBody>
      </p:sp>
      <p:pic>
        <p:nvPicPr>
          <p:cNvPr id="91" name="Google Shape;91;p13" descr="_images/Smart_Contract.png"/>
          <p:cNvPicPr preferRelativeResize="0"/>
          <p:nvPr/>
        </p:nvPicPr>
        <p:blipFill rotWithShape="1">
          <a:blip r:embed="rId4">
            <a:alphaModFix/>
          </a:blip>
          <a:srcRect/>
          <a:stretch/>
        </p:blipFill>
        <p:spPr>
          <a:xfrm>
            <a:off x="6831925" y="1720900"/>
            <a:ext cx="4658600" cy="317827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1144</Words>
  <Application>Microsoft Office PowerPoint</Application>
  <PresentationFormat>Personnalisé</PresentationFormat>
  <Paragraphs>140</Paragraphs>
  <Slides>19</Slides>
  <Notes>19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Arial</vt:lpstr>
      <vt:lpstr>Arial Narrow</vt:lpstr>
      <vt:lpstr>Noto Sans Symbols</vt:lpstr>
      <vt:lpstr>Calibri</vt:lpstr>
      <vt:lpstr>Office Theme</vt:lpstr>
      <vt:lpstr>BLOCKCHAIN AS AN ARCHITECTURE FOR AN INTEGRATED APPROACH TO AUDIOVISUAL CONTENT FUNDING</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BLOCKCHAIN AS AN ARCHITECTURE FOR AN INTEGRATED APPROACH TO AUDIOVISUAL CONTENT FUNDING</dc:title>
  <dc:creator>Joelle</dc:creator>
  <cp:lastModifiedBy>Joelle</cp:lastModifiedBy>
  <cp:revision>1</cp:revision>
  <dcterms:modified xsi:type="dcterms:W3CDTF">2018-09-28T08:51:27Z</dcterms:modified>
</cp:coreProperties>
</file>